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62" r:id="rId4"/>
    <p:sldId id="261" r:id="rId5"/>
    <p:sldId id="263" r:id="rId6"/>
    <p:sldId id="264" r:id="rId7"/>
    <p:sldId id="258" r:id="rId8"/>
    <p:sldId id="266" r:id="rId9"/>
    <p:sldId id="267" r:id="rId10"/>
    <p:sldId id="268" r:id="rId11"/>
    <p:sldId id="260" r:id="rId12"/>
  </p:sldIdLst>
  <p:sldSz cx="18288000" cy="10287000"/>
  <p:notesSz cx="6858000" cy="9144000"/>
  <p:embeddedFontLst>
    <p:embeddedFont>
      <p:font typeface="LeoHan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6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73051" y="-3851461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0" y="0"/>
                </a:moveTo>
                <a:lnTo>
                  <a:pt x="10474737" y="0"/>
                </a:lnTo>
                <a:lnTo>
                  <a:pt x="10474737" y="14625104"/>
                </a:lnTo>
                <a:lnTo>
                  <a:pt x="0" y="146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56179" y="2223541"/>
            <a:ext cx="16404974" cy="247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8"/>
              </a:lnSpc>
            </a:pPr>
            <a:r>
              <a:rPr lang="en-US" sz="14670" b="1" dirty="0">
                <a:solidFill>
                  <a:srgbClr val="002060"/>
                </a:solidFill>
                <a:latin typeface="+mj-lt"/>
                <a:ea typeface="Agrandir Grand Heavy"/>
                <a:cs typeface="Agrandir Grand Heavy"/>
                <a:sym typeface="Agrandir Grand Heavy"/>
              </a:rPr>
              <a:t>ОСНОВИ ТЕОРІЇ </a:t>
            </a:r>
          </a:p>
        </p:txBody>
      </p:sp>
      <p:sp>
        <p:nvSpPr>
          <p:cNvPr id="4" name="TextBox 4"/>
          <p:cNvSpPr txBox="1"/>
          <p:nvPr/>
        </p:nvSpPr>
        <p:spPr>
          <a:xfrm rot="-273479">
            <a:off x="3842424" y="3631857"/>
            <a:ext cx="13522898" cy="308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9"/>
              </a:lnSpc>
            </a:pPr>
            <a:r>
              <a:rPr lang="en-US" sz="17164">
                <a:solidFill>
                  <a:srgbClr val="E9480D"/>
                </a:solidFill>
                <a:latin typeface="LeoHand"/>
                <a:ea typeface="LeoHand"/>
                <a:cs typeface="LeoHand"/>
                <a:sym typeface="LeoHand"/>
              </a:rPr>
              <a:t>комунікації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26896" y="6983119"/>
            <a:ext cx="6434208" cy="41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en-US" sz="3600" b="1" dirty="0" err="1">
                <a:latin typeface="+mj-lt"/>
                <a:ea typeface="Agrandir"/>
                <a:cs typeface="Agrandir"/>
                <a:sym typeface="Agrandir"/>
              </a:rPr>
              <a:t>Кафедра</a:t>
            </a:r>
            <a:r>
              <a:rPr lang="en-US" sz="3600" b="1" dirty="0">
                <a:latin typeface="+mj-lt"/>
                <a:ea typeface="Agrandir"/>
                <a:cs typeface="Agrandir"/>
                <a:sym typeface="Agrandir"/>
              </a:rPr>
              <a:t> </a:t>
            </a:r>
            <a:r>
              <a:rPr lang="en-US" sz="3600" b="1" dirty="0" err="1">
                <a:latin typeface="+mj-lt"/>
                <a:ea typeface="Agrandir"/>
                <a:cs typeface="Agrandir"/>
                <a:sym typeface="Agrandir"/>
              </a:rPr>
              <a:t>психології</a:t>
            </a:r>
            <a:r>
              <a:rPr lang="en-US" sz="3600" b="1" dirty="0">
                <a:latin typeface="+mj-lt"/>
                <a:ea typeface="Agrandir"/>
                <a:cs typeface="Agrandir"/>
                <a:sym typeface="Agrandir"/>
              </a:rPr>
              <a:t> </a:t>
            </a:r>
            <a:r>
              <a:rPr lang="en-US" sz="3600" b="1" dirty="0" err="1">
                <a:latin typeface="+mj-lt"/>
                <a:ea typeface="Agrandir"/>
                <a:cs typeface="Agrandir"/>
                <a:sym typeface="Agrandir"/>
              </a:rPr>
              <a:t>та</a:t>
            </a:r>
            <a:r>
              <a:rPr lang="en-US" sz="3600" b="1" dirty="0">
                <a:latin typeface="+mj-lt"/>
                <a:ea typeface="Agrandir"/>
                <a:cs typeface="Agrandir"/>
                <a:sym typeface="Agrandir"/>
              </a:rPr>
              <a:t> </a:t>
            </a:r>
            <a:r>
              <a:rPr lang="en-US" sz="3600" b="1" dirty="0" err="1">
                <a:latin typeface="+mj-lt"/>
                <a:ea typeface="Agrandir"/>
                <a:cs typeface="Agrandir"/>
                <a:sym typeface="Agrandir"/>
              </a:rPr>
              <a:t>філософії</a:t>
            </a:r>
            <a:endParaRPr lang="en-US" sz="3600" b="1" dirty="0">
              <a:latin typeface="+mj-lt"/>
              <a:ea typeface="Agrandir"/>
              <a:cs typeface="Agrandir"/>
              <a:sym typeface="Agrand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A883BF-3ACF-4B39-9454-9A145A5DAC1C}"/>
              </a:ext>
            </a:extLst>
          </p:cNvPr>
          <p:cNvSpPr/>
          <p:nvPr/>
        </p:nvSpPr>
        <p:spPr>
          <a:xfrm>
            <a:off x="5423854" y="5780314"/>
            <a:ext cx="2223161" cy="4800600"/>
          </a:xfrm>
          <a:prstGeom prst="roundRect">
            <a:avLst>
              <a:gd name="adj" fmla="val 7937"/>
            </a:avLst>
          </a:prstGeom>
          <a:solidFill>
            <a:srgbClr val="E94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639C7F-48F0-4C6F-8BCF-4E35AE4F8ECA}"/>
              </a:ext>
            </a:extLst>
          </p:cNvPr>
          <p:cNvSpPr/>
          <p:nvPr/>
        </p:nvSpPr>
        <p:spPr>
          <a:xfrm>
            <a:off x="3278430" y="6770914"/>
            <a:ext cx="1967039" cy="3810000"/>
          </a:xfrm>
          <a:prstGeom prst="roundRect">
            <a:avLst>
              <a:gd name="adj" fmla="val 793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Freeform 2"/>
          <p:cNvSpPr/>
          <p:nvPr/>
        </p:nvSpPr>
        <p:spPr>
          <a:xfrm rot="-5668036" flipH="1" flipV="1">
            <a:off x="-6169961" y="-5390959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10474736" y="14625104"/>
                </a:moveTo>
                <a:lnTo>
                  <a:pt x="0" y="14625104"/>
                </a:lnTo>
                <a:lnTo>
                  <a:pt x="0" y="0"/>
                </a:lnTo>
                <a:lnTo>
                  <a:pt x="10474736" y="0"/>
                </a:lnTo>
                <a:lnTo>
                  <a:pt x="10474736" y="146251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5800" y="243651"/>
            <a:ext cx="6591746" cy="7468971"/>
          </a:xfrm>
          <a:custGeom>
            <a:avLst/>
            <a:gdLst/>
            <a:ahLst/>
            <a:cxnLst/>
            <a:rect l="l" t="t" r="r" b="b"/>
            <a:pathLst>
              <a:path w="6401297" h="8459397">
                <a:moveTo>
                  <a:pt x="0" y="0"/>
                </a:moveTo>
                <a:lnTo>
                  <a:pt x="6401297" y="0"/>
                </a:lnTo>
                <a:lnTo>
                  <a:pt x="6401297" y="8459398"/>
                </a:lnTo>
                <a:lnTo>
                  <a:pt x="0" y="845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91A3D7-B4A8-4050-891A-A74C39504F9A}"/>
              </a:ext>
            </a:extLst>
          </p:cNvPr>
          <p:cNvSpPr/>
          <p:nvPr/>
        </p:nvSpPr>
        <p:spPr>
          <a:xfrm>
            <a:off x="685800" y="7913914"/>
            <a:ext cx="2414245" cy="2666999"/>
          </a:xfrm>
          <a:prstGeom prst="roundRect">
            <a:avLst>
              <a:gd name="adj" fmla="val 79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8610600" y="876300"/>
            <a:ext cx="99822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6000" b="1" dirty="0">
                <a:solidFill>
                  <a:srgbClr val="242424"/>
                </a:solidFill>
                <a:ea typeface="Agrandir Grand Heavy"/>
                <a:cs typeface="Agrandir Grand Heavy"/>
                <a:sym typeface="Agrandir Grand Heavy"/>
              </a:rPr>
              <a:t>МОЖЛИВОСТІ ДИСЦИПЛІНИ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1187" y="8038777"/>
            <a:ext cx="2486762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НЕВЕРБАЛЬНА КОМУНІКАЦІЯ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80612" y="6986205"/>
            <a:ext cx="2102420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ВЕДЕННЯ ДИСКУСІЇ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23854" y="6233974"/>
            <a:ext cx="2223161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КРИТИЧНЕ МИСЛЕННЯ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CB9A794-5664-47FD-870B-FD5A63F4CD9D}"/>
              </a:ext>
            </a:extLst>
          </p:cNvPr>
          <p:cNvSpPr/>
          <p:nvPr/>
        </p:nvSpPr>
        <p:spPr>
          <a:xfrm>
            <a:off x="8991601" y="1943099"/>
            <a:ext cx="10195242" cy="74689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A1681C-C243-42DA-8830-4F56DE3CC1C5}"/>
              </a:ext>
            </a:extLst>
          </p:cNvPr>
          <p:cNvSpPr txBox="1"/>
          <p:nvPr/>
        </p:nvSpPr>
        <p:spPr>
          <a:xfrm>
            <a:off x="9644744" y="3518156"/>
            <a:ext cx="9342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Здатність до аналізу інформації та перевірки фактів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Розуміння методів соціального впливу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Вміння протистояти маніпулятивному середовищу</a:t>
            </a:r>
          </a:p>
        </p:txBody>
      </p:sp>
    </p:spTree>
    <p:extLst>
      <p:ext uri="{BB962C8B-B14F-4D97-AF65-F5344CB8AC3E}">
        <p14:creationId xmlns:p14="http://schemas.microsoft.com/office/powerpoint/2010/main" val="395333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6994" y="-3259468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0" y="0"/>
                </a:moveTo>
                <a:lnTo>
                  <a:pt x="10474737" y="0"/>
                </a:lnTo>
                <a:lnTo>
                  <a:pt x="10474737" y="14625104"/>
                </a:lnTo>
                <a:lnTo>
                  <a:pt x="0" y="146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 rot="-273479">
            <a:off x="50859" y="3703623"/>
            <a:ext cx="20144308" cy="299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7"/>
              </a:lnSpc>
            </a:pPr>
            <a:r>
              <a:rPr lang="en-US" sz="16669">
                <a:solidFill>
                  <a:srgbClr val="E9480D"/>
                </a:solidFill>
                <a:latin typeface="LeoHand"/>
                <a:ea typeface="LeoHand"/>
                <a:cs typeface="LeoHand"/>
                <a:sym typeface="LeoHand"/>
              </a:rPr>
              <a:t>Дякую за увагу!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1C0AC72-F48E-470A-B0AD-5BAC60A5AFCC}"/>
              </a:ext>
            </a:extLst>
          </p:cNvPr>
          <p:cNvCxnSpPr/>
          <p:nvPr/>
        </p:nvCxnSpPr>
        <p:spPr>
          <a:xfrm flipV="1">
            <a:off x="3429000" y="5143500"/>
            <a:ext cx="13106400" cy="1524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14FC6-42F2-E2BA-4021-91CF5CA05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7DCDE2-C14C-A2AE-49A5-AF121D9C917F}"/>
              </a:ext>
            </a:extLst>
          </p:cNvPr>
          <p:cNvSpPr/>
          <p:nvPr/>
        </p:nvSpPr>
        <p:spPr>
          <a:xfrm>
            <a:off x="-4973051" y="-3851461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0" y="0"/>
                </a:moveTo>
                <a:lnTo>
                  <a:pt x="10474737" y="0"/>
                </a:lnTo>
                <a:lnTo>
                  <a:pt x="10474737" y="14625104"/>
                </a:lnTo>
                <a:lnTo>
                  <a:pt x="0" y="146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000706B-26A5-E49A-2980-74F2C07D3C8C}"/>
              </a:ext>
            </a:extLst>
          </p:cNvPr>
          <p:cNvSpPr txBox="1"/>
          <p:nvPr/>
        </p:nvSpPr>
        <p:spPr>
          <a:xfrm>
            <a:off x="-1828800" y="477664"/>
            <a:ext cx="16404974" cy="231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38"/>
              </a:lnSpc>
            </a:pPr>
            <a:r>
              <a:rPr lang="uk-UA" sz="8800" b="1" dirty="0">
                <a:solidFill>
                  <a:srgbClr val="002060"/>
                </a:solidFill>
                <a:latin typeface="+mj-lt"/>
                <a:ea typeface="Agrandir Grand Heavy"/>
                <a:cs typeface="Agrandir Grand Heavy"/>
                <a:sym typeface="Agrandir Grand Heavy"/>
              </a:rPr>
              <a:t>ВИКЛАДАЧ:</a:t>
            </a:r>
            <a:endParaRPr lang="en-US" sz="8800" b="1" dirty="0">
              <a:solidFill>
                <a:srgbClr val="002060"/>
              </a:solidFill>
              <a:latin typeface="+mj-lt"/>
              <a:ea typeface="Agrandir Grand Heavy"/>
              <a:cs typeface="Agrandir Grand Heavy"/>
              <a:sym typeface="Agrandir Grand Heavy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505C01D-D3CD-7976-5982-545FDD9FAF33}"/>
              </a:ext>
            </a:extLst>
          </p:cNvPr>
          <p:cNvSpPr txBox="1"/>
          <p:nvPr/>
        </p:nvSpPr>
        <p:spPr>
          <a:xfrm>
            <a:off x="3478161" y="5308783"/>
            <a:ext cx="6858000" cy="451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4"/>
              </a:lnSpc>
            </a:pPr>
            <a:r>
              <a:rPr lang="uk-UA" sz="4800" b="1" dirty="0">
                <a:latin typeface="+mj-lt"/>
                <a:ea typeface="Agrandir"/>
                <a:cs typeface="Agrandir"/>
                <a:sym typeface="Agrandir"/>
              </a:rPr>
              <a:t>Борисюк Алла Степанівна</a:t>
            </a:r>
            <a:endParaRPr lang="en-US" sz="4800" b="1" dirty="0">
              <a:latin typeface="+mj-lt"/>
              <a:ea typeface="Agrandir"/>
              <a:cs typeface="Agrandir"/>
              <a:sym typeface="Agrandir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2A1C1-D52D-AAEA-015A-8A0CA04632AB}"/>
              </a:ext>
            </a:extLst>
          </p:cNvPr>
          <p:cNvSpPr/>
          <p:nvPr/>
        </p:nvSpPr>
        <p:spPr>
          <a:xfrm>
            <a:off x="9579544" y="2147792"/>
            <a:ext cx="13447842" cy="10688999"/>
          </a:xfrm>
          <a:prstGeom prst="ellipse">
            <a:avLst/>
          </a:prstGeom>
          <a:solidFill>
            <a:srgbClr val="E9480D">
              <a:alpha val="32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34F09-11D4-D115-EDF9-68D5CF4596EC}"/>
              </a:ext>
            </a:extLst>
          </p:cNvPr>
          <p:cNvSpPr txBox="1"/>
          <p:nvPr/>
        </p:nvSpPr>
        <p:spPr>
          <a:xfrm>
            <a:off x="5334000" y="60579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професорка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6CB60-26F9-BCF5-2233-90184C97A6B0}"/>
              </a:ext>
            </a:extLst>
          </p:cNvPr>
          <p:cNvSpPr txBox="1"/>
          <p:nvPr/>
        </p:nvSpPr>
        <p:spPr>
          <a:xfrm>
            <a:off x="5638800" y="87249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Email: borysiuk.alla@chnu.edu.ua</a:t>
            </a:r>
            <a:endParaRPr lang="en-US" b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319ED-D152-FFA6-DDA0-80E308F3C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9" y="2412964"/>
            <a:ext cx="7086600" cy="79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53605" flipH="1" flipV="1">
            <a:off x="-11236601" y="-1829681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10474737" y="14625104"/>
                </a:moveTo>
                <a:lnTo>
                  <a:pt x="0" y="14625104"/>
                </a:lnTo>
                <a:lnTo>
                  <a:pt x="0" y="0"/>
                </a:lnTo>
                <a:lnTo>
                  <a:pt x="10474737" y="0"/>
                </a:lnTo>
                <a:lnTo>
                  <a:pt x="10474737" y="146251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86200" y="2247900"/>
            <a:ext cx="11973409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  <a:ea typeface="Agrandir Grand Heavy"/>
                <a:cs typeface="Agrandir Grand Heavy"/>
                <a:sym typeface="Agrandir Grand Heavy"/>
              </a:rPr>
              <a:t>ОСНОВНІ ТЕМИ ДИСЦИПЛІНИ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12483" y="8886923"/>
            <a:ext cx="2614166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1989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+123-456-7890</a:t>
            </a:r>
          </a:p>
        </p:txBody>
      </p:sp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id="{D3B03B0C-7098-4433-ACCF-0BFA356B21D7}"/>
              </a:ext>
            </a:extLst>
          </p:cNvPr>
          <p:cNvSpPr/>
          <p:nvPr/>
        </p:nvSpPr>
        <p:spPr>
          <a:xfrm>
            <a:off x="-2869763" y="2781300"/>
            <a:ext cx="4850963" cy="4648200"/>
          </a:xfrm>
          <a:prstGeom prst="donut">
            <a:avLst/>
          </a:prstGeom>
          <a:gradFill flip="none" rotWithShape="1">
            <a:gsLst>
              <a:gs pos="0">
                <a:srgbClr val="E9480D">
                  <a:shade val="30000"/>
                  <a:satMod val="115000"/>
                </a:srgbClr>
              </a:gs>
              <a:gs pos="50000">
                <a:srgbClr val="E9480D">
                  <a:shade val="67500"/>
                  <a:satMod val="115000"/>
                </a:srgbClr>
              </a:gs>
              <a:gs pos="100000">
                <a:srgbClr val="E9480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6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id="{D3B03B0C-7098-4433-ACCF-0BFA356B21D7}"/>
              </a:ext>
            </a:extLst>
          </p:cNvPr>
          <p:cNvSpPr/>
          <p:nvPr/>
        </p:nvSpPr>
        <p:spPr>
          <a:xfrm>
            <a:off x="-3707963" y="1994150"/>
            <a:ext cx="7543800" cy="7522075"/>
          </a:xfrm>
          <a:prstGeom prst="donut">
            <a:avLst/>
          </a:prstGeom>
          <a:gradFill flip="none" rotWithShape="1">
            <a:gsLst>
              <a:gs pos="0">
                <a:srgbClr val="E9480D">
                  <a:shade val="30000"/>
                  <a:satMod val="115000"/>
                </a:srgbClr>
              </a:gs>
              <a:gs pos="50000">
                <a:srgbClr val="E9480D">
                  <a:shade val="67500"/>
                  <a:satMod val="115000"/>
                </a:srgbClr>
              </a:gs>
              <a:gs pos="100000">
                <a:srgbClr val="E9480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Арка 19">
            <a:extLst>
              <a:ext uri="{FF2B5EF4-FFF2-40B4-BE49-F238E27FC236}">
                <a16:creationId xmlns:a16="http://schemas.microsoft.com/office/drawing/2014/main" id="{D7F04784-8FD6-46AE-B445-29C0D9EB3708}"/>
              </a:ext>
            </a:extLst>
          </p:cNvPr>
          <p:cNvSpPr/>
          <p:nvPr/>
        </p:nvSpPr>
        <p:spPr>
          <a:xfrm rot="19157022">
            <a:off x="-4446131" y="1545136"/>
            <a:ext cx="8652360" cy="8420100"/>
          </a:xfrm>
          <a:prstGeom prst="blockArc">
            <a:avLst>
              <a:gd name="adj1" fmla="val 19406999"/>
              <a:gd name="adj2" fmla="val 688506"/>
              <a:gd name="adj3" fmla="val 3082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4" name="Рисунок 23" descr="Пользователи">
            <a:extLst>
              <a:ext uri="{FF2B5EF4-FFF2-40B4-BE49-F238E27FC236}">
                <a16:creationId xmlns:a16="http://schemas.microsoft.com/office/drawing/2014/main" id="{D3E1DA79-8543-4CDC-B65A-26E847E6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998" y="2203591"/>
            <a:ext cx="2328221" cy="2328221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8439B0F-B792-4323-9E13-9B4FE913E1FA}"/>
              </a:ext>
            </a:extLst>
          </p:cNvPr>
          <p:cNvSpPr/>
          <p:nvPr/>
        </p:nvSpPr>
        <p:spPr>
          <a:xfrm>
            <a:off x="6094179" y="2730231"/>
            <a:ext cx="11553001" cy="607086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Аудитория">
            <a:extLst>
              <a:ext uri="{FF2B5EF4-FFF2-40B4-BE49-F238E27FC236}">
                <a16:creationId xmlns:a16="http://schemas.microsoft.com/office/drawing/2014/main" id="{6B4A5F41-56EC-49DE-B718-3E2F053B9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178" y="4950681"/>
            <a:ext cx="1414254" cy="1414254"/>
          </a:xfrm>
          <a:prstGeom prst="rect">
            <a:avLst/>
          </a:prstGeom>
        </p:spPr>
      </p:pic>
      <p:pic>
        <p:nvPicPr>
          <p:cNvPr id="28" name="Рисунок 27" descr="Сетевая диаграмма">
            <a:extLst>
              <a:ext uri="{FF2B5EF4-FFF2-40B4-BE49-F238E27FC236}">
                <a16:creationId xmlns:a16="http://schemas.microsoft.com/office/drawing/2014/main" id="{821B7278-7DDC-4E5F-A202-C25E5AA16E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6369" y="6890940"/>
            <a:ext cx="1188268" cy="1414254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50719459-9708-40A3-ADFD-EF9224A6775C}"/>
              </a:ext>
            </a:extLst>
          </p:cNvPr>
          <p:cNvSpPr txBox="1"/>
          <p:nvPr/>
        </p:nvSpPr>
        <p:spPr>
          <a:xfrm>
            <a:off x="3124200" y="571500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ea typeface="Agrandir Grand Heavy"/>
                <a:cs typeface="Agrandir Grand Heavy"/>
                <a:sym typeface="Agrandir Grand Heavy"/>
              </a:rPr>
              <a:t>ОСНОВНІ ТЕМИ ДИСЦИПЛІНИ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1DDD9E-8478-4278-A040-AF372B203104}"/>
              </a:ext>
            </a:extLst>
          </p:cNvPr>
          <p:cNvSpPr/>
          <p:nvPr/>
        </p:nvSpPr>
        <p:spPr>
          <a:xfrm>
            <a:off x="6491277" y="2841652"/>
            <a:ext cx="1082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uk-UA" sz="6000" dirty="0">
                <a:ea typeface="Agrandir"/>
                <a:cs typeface="Agrandir"/>
                <a:sym typeface="Agrandir"/>
              </a:rPr>
              <a:t>Сутність, особливості комунікації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 err="1">
                <a:ea typeface="Agrandir"/>
                <a:cs typeface="Agrandir"/>
                <a:sym typeface="Agrandir"/>
              </a:rPr>
              <a:t>Загальна</a:t>
            </a:r>
            <a:r>
              <a:rPr lang="en-US" sz="6000" dirty="0">
                <a:ea typeface="Agrandir"/>
                <a:cs typeface="Agrandir"/>
                <a:sym typeface="Agrandir"/>
              </a:rPr>
              <a:t> </a:t>
            </a:r>
            <a:r>
              <a:rPr lang="en-US" sz="6000" dirty="0" err="1">
                <a:ea typeface="Agrandir"/>
                <a:cs typeface="Agrandir"/>
                <a:sym typeface="Agrandir"/>
              </a:rPr>
              <a:t>структура</a:t>
            </a:r>
            <a:r>
              <a:rPr lang="uk-UA" sz="6000" dirty="0">
                <a:ea typeface="Agrandir"/>
                <a:cs typeface="Agrandir"/>
                <a:sym typeface="Agrandir"/>
              </a:rPr>
              <a:t> </a:t>
            </a:r>
            <a:r>
              <a:rPr lang="en-US" sz="6000" dirty="0" err="1">
                <a:ea typeface="Agrandir"/>
                <a:cs typeface="Agrandir"/>
                <a:sym typeface="Agrandir"/>
              </a:rPr>
              <a:t>комунікації</a:t>
            </a:r>
            <a:endParaRPr lang="uk-UA" sz="6000" dirty="0">
              <a:ea typeface="Agrandir"/>
              <a:cs typeface="Agrandir"/>
              <a:sym typeface="Agrandir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uk-UA" sz="6000" dirty="0">
                <a:ea typeface="Agrandir"/>
                <a:cs typeface="Agrandir"/>
                <a:sym typeface="Agrandir"/>
              </a:rPr>
              <a:t>Канали комунікації 	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uk-UA" sz="6000" dirty="0">
                <a:ea typeface="Agrandir"/>
                <a:cs typeface="Agrandir"/>
                <a:sym typeface="Agrandir"/>
              </a:rPr>
              <a:t>Комунікативні бар</a:t>
            </a:r>
            <a:r>
              <a:rPr lang="en-US" sz="6000" dirty="0">
                <a:ea typeface="Agrandir"/>
                <a:cs typeface="Agrandir"/>
                <a:sym typeface="Agrandir"/>
              </a:rPr>
              <a:t>`</a:t>
            </a:r>
            <a:r>
              <a:rPr lang="uk-UA" sz="6000" dirty="0" err="1">
                <a:ea typeface="Agrandir"/>
                <a:cs typeface="Agrandir"/>
                <a:sym typeface="Agrandir"/>
              </a:rPr>
              <a:t>єри</a:t>
            </a:r>
            <a:endParaRPr lang="en-US" sz="6000" dirty="0">
              <a:ea typeface="Agrandir"/>
              <a:cs typeface="Agrandir"/>
              <a:sym typeface="Agrandir"/>
            </a:endParaRPr>
          </a:p>
        </p:txBody>
      </p:sp>
    </p:spTree>
    <p:extLst>
      <p:ext uri="{BB962C8B-B14F-4D97-AF65-F5344CB8AC3E}">
        <p14:creationId xmlns:p14="http://schemas.microsoft.com/office/powerpoint/2010/main" val="133946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id="{D3B03B0C-7098-4433-ACCF-0BFA356B21D7}"/>
              </a:ext>
            </a:extLst>
          </p:cNvPr>
          <p:cNvSpPr/>
          <p:nvPr/>
        </p:nvSpPr>
        <p:spPr>
          <a:xfrm>
            <a:off x="-3707963" y="1994150"/>
            <a:ext cx="7543800" cy="7522075"/>
          </a:xfrm>
          <a:prstGeom prst="donut">
            <a:avLst/>
          </a:prstGeom>
          <a:gradFill flip="none" rotWithShape="1">
            <a:gsLst>
              <a:gs pos="0">
                <a:srgbClr val="E9480D">
                  <a:shade val="30000"/>
                  <a:satMod val="115000"/>
                </a:srgbClr>
              </a:gs>
              <a:gs pos="50000">
                <a:srgbClr val="E9480D">
                  <a:shade val="67500"/>
                  <a:satMod val="115000"/>
                </a:srgbClr>
              </a:gs>
              <a:gs pos="100000">
                <a:srgbClr val="E9480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Арка 19">
            <a:extLst>
              <a:ext uri="{FF2B5EF4-FFF2-40B4-BE49-F238E27FC236}">
                <a16:creationId xmlns:a16="http://schemas.microsoft.com/office/drawing/2014/main" id="{D7F04784-8FD6-46AE-B445-29C0D9EB3708}"/>
              </a:ext>
            </a:extLst>
          </p:cNvPr>
          <p:cNvSpPr/>
          <p:nvPr/>
        </p:nvSpPr>
        <p:spPr>
          <a:xfrm rot="575135">
            <a:off x="-4446131" y="1545136"/>
            <a:ext cx="8652360" cy="8420100"/>
          </a:xfrm>
          <a:prstGeom prst="blockArc">
            <a:avLst>
              <a:gd name="adj1" fmla="val 19406999"/>
              <a:gd name="adj2" fmla="val 688506"/>
              <a:gd name="adj3" fmla="val 3082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4" name="Рисунок 23" descr="Пользователи">
            <a:extLst>
              <a:ext uri="{FF2B5EF4-FFF2-40B4-BE49-F238E27FC236}">
                <a16:creationId xmlns:a16="http://schemas.microsoft.com/office/drawing/2014/main" id="{D3E1DA79-8543-4CDC-B65A-26E847E6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2" y="2705368"/>
            <a:ext cx="1712668" cy="1712668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8439B0F-B792-4323-9E13-9B4FE913E1FA}"/>
              </a:ext>
            </a:extLst>
          </p:cNvPr>
          <p:cNvSpPr/>
          <p:nvPr/>
        </p:nvSpPr>
        <p:spPr>
          <a:xfrm>
            <a:off x="5905347" y="3162300"/>
            <a:ext cx="11063300" cy="63539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Аудитория">
            <a:extLst>
              <a:ext uri="{FF2B5EF4-FFF2-40B4-BE49-F238E27FC236}">
                <a16:creationId xmlns:a16="http://schemas.microsoft.com/office/drawing/2014/main" id="{6B4A5F41-56EC-49DE-B718-3E2F053B9F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8412" y="4476073"/>
            <a:ext cx="2037267" cy="2037267"/>
          </a:xfrm>
          <a:prstGeom prst="rect">
            <a:avLst/>
          </a:prstGeom>
        </p:spPr>
      </p:pic>
      <p:pic>
        <p:nvPicPr>
          <p:cNvPr id="28" name="Рисунок 27" descr="Сетевая диаграмма">
            <a:extLst>
              <a:ext uri="{FF2B5EF4-FFF2-40B4-BE49-F238E27FC236}">
                <a16:creationId xmlns:a16="http://schemas.microsoft.com/office/drawing/2014/main" id="{821B7278-7DDC-4E5F-A202-C25E5AA16E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78951" y="6878596"/>
            <a:ext cx="1188268" cy="1414254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1DDD9E-8478-4278-A040-AF372B203104}"/>
              </a:ext>
            </a:extLst>
          </p:cNvPr>
          <p:cNvSpPr/>
          <p:nvPr/>
        </p:nvSpPr>
        <p:spPr>
          <a:xfrm>
            <a:off x="6225713" y="3384607"/>
            <a:ext cx="107429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uk-UA" sz="5400" dirty="0"/>
              <a:t>Сучасні комунікативні технології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/>
              <a:t>Рівні</a:t>
            </a:r>
            <a:r>
              <a:rPr lang="ru-RU" sz="5400" dirty="0"/>
              <a:t> </a:t>
            </a:r>
            <a:r>
              <a:rPr lang="ru-RU" sz="5400" dirty="0" err="1"/>
              <a:t>комунікації</a:t>
            </a:r>
            <a:r>
              <a:rPr lang="ru-RU" sz="5400" dirty="0"/>
              <a:t>: </a:t>
            </a:r>
            <a:r>
              <a:rPr lang="ru-RU" sz="5400" dirty="0" err="1"/>
              <a:t>міжособистісна</a:t>
            </a:r>
            <a:r>
              <a:rPr lang="ru-RU" sz="5400" dirty="0"/>
              <a:t>, </a:t>
            </a:r>
            <a:r>
              <a:rPr lang="ru-RU" sz="5400" dirty="0" err="1"/>
              <a:t>групова</a:t>
            </a:r>
            <a:r>
              <a:rPr lang="ru-RU" sz="5400" dirty="0"/>
              <a:t>, </a:t>
            </a:r>
            <a:r>
              <a:rPr lang="ru-RU" sz="5400" dirty="0" err="1"/>
              <a:t>публічна</a:t>
            </a:r>
            <a:r>
              <a:rPr lang="ru-RU" sz="5400" dirty="0"/>
              <a:t>, </a:t>
            </a:r>
            <a:r>
              <a:rPr lang="ru-RU" sz="5400" dirty="0" err="1"/>
              <a:t>ділова</a:t>
            </a:r>
            <a:r>
              <a:rPr lang="ru-RU" sz="5400" dirty="0"/>
              <a:t>, </a:t>
            </a:r>
            <a:r>
              <a:rPr lang="ru-RU" sz="5400" dirty="0" err="1"/>
              <a:t>бізнесова</a:t>
            </a:r>
            <a:r>
              <a:rPr lang="ru-RU" sz="5400" dirty="0"/>
              <a:t>, </a:t>
            </a:r>
            <a:r>
              <a:rPr lang="ru-RU" sz="5400" dirty="0" err="1"/>
              <a:t>масова</a:t>
            </a:r>
            <a:r>
              <a:rPr lang="ru-RU" sz="5400" dirty="0"/>
              <a:t>, </a:t>
            </a:r>
            <a:r>
              <a:rPr lang="ru-RU" sz="5400" dirty="0" err="1"/>
              <a:t>організаційна</a:t>
            </a:r>
            <a:endParaRPr lang="ru-RU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/>
              <a:t>Конфлікти</a:t>
            </a:r>
            <a:r>
              <a:rPr lang="ru-RU" sz="5400" dirty="0"/>
              <a:t>, </a:t>
            </a:r>
            <a:r>
              <a:rPr lang="ru-RU" sz="5400" dirty="0" err="1"/>
              <a:t>їх</a:t>
            </a:r>
            <a:r>
              <a:rPr lang="ru-RU" sz="5400" dirty="0"/>
              <a:t> </a:t>
            </a:r>
            <a:r>
              <a:rPr lang="ru-RU" sz="5400" dirty="0" err="1"/>
              <a:t>види</a:t>
            </a:r>
            <a:r>
              <a:rPr lang="ru-RU" sz="5400" dirty="0"/>
              <a:t>, причини </a:t>
            </a:r>
            <a:r>
              <a:rPr lang="ru-RU" sz="5400" dirty="0" err="1"/>
              <a:t>виникнення</a:t>
            </a:r>
            <a:endParaRPr lang="en-US" sz="5400" dirty="0">
              <a:ea typeface="Agrandir"/>
              <a:cs typeface="Agrandir"/>
              <a:sym typeface="Agrandir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0719459-9708-40A3-ADFD-EF9224A6775C}"/>
              </a:ext>
            </a:extLst>
          </p:cNvPr>
          <p:cNvSpPr txBox="1"/>
          <p:nvPr/>
        </p:nvSpPr>
        <p:spPr>
          <a:xfrm>
            <a:off x="3505200" y="571500"/>
            <a:ext cx="14097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ea typeface="Agrandir Grand Heavy"/>
                <a:cs typeface="Agrandir Grand Heavy"/>
                <a:sym typeface="Agrandir Grand Heavy"/>
              </a:rPr>
              <a:t>ОСНОВНІ ТЕМИ ДИСЦИПЛІНИ</a:t>
            </a:r>
          </a:p>
        </p:txBody>
      </p:sp>
    </p:spTree>
    <p:extLst>
      <p:ext uri="{BB962C8B-B14F-4D97-AF65-F5344CB8AC3E}">
        <p14:creationId xmlns:p14="http://schemas.microsoft.com/office/powerpoint/2010/main" val="373320481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руг: прозрачная заливка 18">
            <a:extLst>
              <a:ext uri="{FF2B5EF4-FFF2-40B4-BE49-F238E27FC236}">
                <a16:creationId xmlns:a16="http://schemas.microsoft.com/office/drawing/2014/main" id="{D3B03B0C-7098-4433-ACCF-0BFA356B21D7}"/>
              </a:ext>
            </a:extLst>
          </p:cNvPr>
          <p:cNvSpPr/>
          <p:nvPr/>
        </p:nvSpPr>
        <p:spPr>
          <a:xfrm>
            <a:off x="-3707963" y="1994150"/>
            <a:ext cx="7543800" cy="7522075"/>
          </a:xfrm>
          <a:prstGeom prst="donut">
            <a:avLst/>
          </a:prstGeom>
          <a:gradFill flip="none" rotWithShape="1">
            <a:gsLst>
              <a:gs pos="0">
                <a:srgbClr val="E9480D">
                  <a:shade val="30000"/>
                  <a:satMod val="115000"/>
                </a:srgbClr>
              </a:gs>
              <a:gs pos="50000">
                <a:srgbClr val="E9480D">
                  <a:shade val="67500"/>
                  <a:satMod val="115000"/>
                </a:srgbClr>
              </a:gs>
              <a:gs pos="100000">
                <a:srgbClr val="E9480D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Арка 19">
            <a:extLst>
              <a:ext uri="{FF2B5EF4-FFF2-40B4-BE49-F238E27FC236}">
                <a16:creationId xmlns:a16="http://schemas.microsoft.com/office/drawing/2014/main" id="{D7F04784-8FD6-46AE-B445-29C0D9EB3708}"/>
              </a:ext>
            </a:extLst>
          </p:cNvPr>
          <p:cNvSpPr/>
          <p:nvPr/>
        </p:nvSpPr>
        <p:spPr>
          <a:xfrm rot="2861964">
            <a:off x="-4446131" y="1545136"/>
            <a:ext cx="8652360" cy="8420100"/>
          </a:xfrm>
          <a:prstGeom prst="blockArc">
            <a:avLst>
              <a:gd name="adj1" fmla="val 19406999"/>
              <a:gd name="adj2" fmla="val 688506"/>
              <a:gd name="adj3" fmla="val 30826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4" name="Рисунок 23" descr="Пользователи">
            <a:extLst>
              <a:ext uri="{FF2B5EF4-FFF2-40B4-BE49-F238E27FC236}">
                <a16:creationId xmlns:a16="http://schemas.microsoft.com/office/drawing/2014/main" id="{D3E1DA79-8543-4CDC-B65A-26E847E66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3843" y="2753866"/>
            <a:ext cx="1714498" cy="1714498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8439B0F-B792-4323-9E13-9B4FE913E1FA}"/>
              </a:ext>
            </a:extLst>
          </p:cNvPr>
          <p:cNvSpPr/>
          <p:nvPr/>
        </p:nvSpPr>
        <p:spPr>
          <a:xfrm>
            <a:off x="5423978" y="2578223"/>
            <a:ext cx="11063300" cy="63539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6" name="Рисунок 25" descr="Аудитория">
            <a:extLst>
              <a:ext uri="{FF2B5EF4-FFF2-40B4-BE49-F238E27FC236}">
                <a16:creationId xmlns:a16="http://schemas.microsoft.com/office/drawing/2014/main" id="{6B4A5F41-56EC-49DE-B718-3E2F053B9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0092" y="4685130"/>
            <a:ext cx="1414254" cy="1414254"/>
          </a:xfrm>
          <a:prstGeom prst="rect">
            <a:avLst/>
          </a:prstGeom>
        </p:spPr>
      </p:pic>
      <p:pic>
        <p:nvPicPr>
          <p:cNvPr id="28" name="Рисунок 27" descr="Сетевая диаграмма">
            <a:extLst>
              <a:ext uri="{FF2B5EF4-FFF2-40B4-BE49-F238E27FC236}">
                <a16:creationId xmlns:a16="http://schemas.microsoft.com/office/drawing/2014/main" id="{821B7278-7DDC-4E5F-A202-C25E5AA16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90612" y="6622614"/>
            <a:ext cx="1714497" cy="2040562"/>
          </a:xfrm>
          <a:prstGeom prst="rect">
            <a:avLst/>
          </a:prstGeom>
        </p:spPr>
      </p:pic>
      <p:sp>
        <p:nvSpPr>
          <p:cNvPr id="29" name="TextBox 6">
            <a:extLst>
              <a:ext uri="{FF2B5EF4-FFF2-40B4-BE49-F238E27FC236}">
                <a16:creationId xmlns:a16="http://schemas.microsoft.com/office/drawing/2014/main" id="{50719459-9708-40A3-ADFD-EF9224A6775C}"/>
              </a:ext>
            </a:extLst>
          </p:cNvPr>
          <p:cNvSpPr txBox="1"/>
          <p:nvPr/>
        </p:nvSpPr>
        <p:spPr>
          <a:xfrm>
            <a:off x="4773301" y="777860"/>
            <a:ext cx="1405586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b="1" dirty="0">
                <a:ea typeface="Agrandir Grand Bold"/>
                <a:cs typeface="Agrandir Grand Bold"/>
                <a:sym typeface="Agrandir Grand Bold"/>
              </a:rPr>
              <a:t>КОМУНІКАТИВНІ СТРАТЕГІЇ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11DDD9E-8478-4278-A040-AF372B203104}"/>
              </a:ext>
            </a:extLst>
          </p:cNvPr>
          <p:cNvSpPr/>
          <p:nvPr/>
        </p:nvSpPr>
        <p:spPr>
          <a:xfrm>
            <a:off x="5938168" y="2753866"/>
            <a:ext cx="103348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Комунікативна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стратегія</a:t>
            </a:r>
            <a:r>
              <a:rPr lang="en-US" sz="5400" dirty="0">
                <a:ea typeface="Agrandir"/>
                <a:cs typeface="Agrandir"/>
                <a:sym typeface="Agrandir"/>
              </a:rPr>
              <a:t>.</a:t>
            </a:r>
            <a:endParaRPr lang="uk-UA" sz="5400" dirty="0">
              <a:ea typeface="Agrandir"/>
              <a:cs typeface="Agrandir"/>
              <a:sym typeface="Agrandir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Комунікативна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тактика</a:t>
            </a:r>
            <a:r>
              <a:rPr lang="en-US" sz="5400" dirty="0">
                <a:ea typeface="Agrandir"/>
                <a:cs typeface="Agrandir"/>
                <a:sym typeface="Agrandir"/>
              </a:rPr>
              <a:t>.</a:t>
            </a:r>
            <a:endParaRPr lang="uk-UA" sz="5400" dirty="0">
              <a:ea typeface="Agrandir"/>
              <a:cs typeface="Agrandir"/>
              <a:sym typeface="Agrandir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Стратегія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оптимізації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діалогу</a:t>
            </a:r>
            <a:r>
              <a:rPr lang="en-US" sz="5400" dirty="0">
                <a:ea typeface="Agrandir"/>
                <a:cs typeface="Agrandir"/>
                <a:sym typeface="Agrandir"/>
              </a:rPr>
              <a:t>.</a:t>
            </a:r>
            <a:endParaRPr lang="uk-UA" sz="5400" dirty="0">
              <a:ea typeface="Agrandir"/>
              <a:cs typeface="Agrandir"/>
              <a:sym typeface="Agrandir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Лікувальна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стратегія</a:t>
            </a:r>
            <a:r>
              <a:rPr lang="en-US" sz="5400" dirty="0">
                <a:ea typeface="Agrandir"/>
                <a:cs typeface="Agrandir"/>
                <a:sym typeface="Agrandir"/>
              </a:rPr>
              <a:t>.</a:t>
            </a:r>
            <a:endParaRPr lang="uk-UA" sz="5400" dirty="0">
              <a:ea typeface="Agrandir"/>
              <a:cs typeface="Agrandir"/>
              <a:sym typeface="Agrandir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Стратегія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рекомендацій</a:t>
            </a:r>
            <a:r>
              <a:rPr lang="en-US" sz="5400" dirty="0">
                <a:ea typeface="Agrandir"/>
                <a:cs typeface="Agrandir"/>
                <a:sym typeface="Agrandir"/>
              </a:rPr>
              <a:t>.</a:t>
            </a:r>
            <a:endParaRPr lang="uk-UA" sz="5400" dirty="0">
              <a:ea typeface="Agrandir"/>
              <a:cs typeface="Agrandir"/>
              <a:sym typeface="Agrandir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err="1">
                <a:ea typeface="Agrandir"/>
                <a:cs typeface="Agrandir"/>
                <a:sym typeface="Agrandir"/>
              </a:rPr>
              <a:t>Тактика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налагодження</a:t>
            </a:r>
            <a:r>
              <a:rPr lang="en-US" sz="5400" dirty="0">
                <a:ea typeface="Agrandir"/>
                <a:cs typeface="Agrandir"/>
                <a:sym typeface="Agrandir"/>
              </a:rPr>
              <a:t> </a:t>
            </a:r>
            <a:r>
              <a:rPr lang="uk-UA" sz="5400" dirty="0">
                <a:ea typeface="Agrandir"/>
                <a:cs typeface="Agrandir"/>
                <a:sym typeface="Agrandir"/>
              </a:rPr>
              <a:t>ефективного </a:t>
            </a:r>
            <a:r>
              <a:rPr lang="en-US" sz="5400" dirty="0" err="1">
                <a:ea typeface="Agrandir"/>
                <a:cs typeface="Agrandir"/>
                <a:sym typeface="Agrandir"/>
              </a:rPr>
              <a:t>контакту</a:t>
            </a:r>
            <a:endParaRPr lang="en-US" sz="5400" dirty="0">
              <a:ea typeface="Agrandir"/>
              <a:cs typeface="Agrandir"/>
              <a:sym typeface="Agrandir"/>
            </a:endParaRPr>
          </a:p>
        </p:txBody>
      </p:sp>
    </p:spTree>
    <p:extLst>
      <p:ext uri="{BB962C8B-B14F-4D97-AF65-F5344CB8AC3E}">
        <p14:creationId xmlns:p14="http://schemas.microsoft.com/office/powerpoint/2010/main" val="111766891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9291" y="276320"/>
            <a:ext cx="7273723" cy="3805761"/>
            <a:chOff x="0" y="0"/>
            <a:chExt cx="1915713" cy="921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5713" cy="921166"/>
            </a:xfrm>
            <a:custGeom>
              <a:avLst/>
              <a:gdLst/>
              <a:ahLst/>
              <a:cxnLst/>
              <a:rect l="l" t="t" r="r" b="b"/>
              <a:pathLst>
                <a:path w="1915713" h="921166">
                  <a:moveTo>
                    <a:pt x="22352" y="0"/>
                  </a:moveTo>
                  <a:lnTo>
                    <a:pt x="1893361" y="0"/>
                  </a:lnTo>
                  <a:cubicBezTo>
                    <a:pt x="1899289" y="0"/>
                    <a:pt x="1904974" y="2355"/>
                    <a:pt x="1909166" y="6547"/>
                  </a:cubicBezTo>
                  <a:cubicBezTo>
                    <a:pt x="1913358" y="10738"/>
                    <a:pt x="1915713" y="16424"/>
                    <a:pt x="1915713" y="22352"/>
                  </a:cubicBezTo>
                  <a:lnTo>
                    <a:pt x="1915713" y="898815"/>
                  </a:lnTo>
                  <a:cubicBezTo>
                    <a:pt x="1915713" y="911159"/>
                    <a:pt x="1905706" y="921166"/>
                    <a:pt x="1893361" y="921166"/>
                  </a:cubicBezTo>
                  <a:lnTo>
                    <a:pt x="22352" y="921166"/>
                  </a:lnTo>
                  <a:cubicBezTo>
                    <a:pt x="10007" y="921166"/>
                    <a:pt x="0" y="911159"/>
                    <a:pt x="0" y="898815"/>
                  </a:cubicBezTo>
                  <a:lnTo>
                    <a:pt x="0" y="22352"/>
                  </a:lnTo>
                  <a:cubicBezTo>
                    <a:pt x="0" y="10007"/>
                    <a:pt x="10007" y="0"/>
                    <a:pt x="22352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15713" cy="101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349280" y="652510"/>
            <a:ext cx="7273723" cy="3660971"/>
          </a:xfrm>
          <a:custGeom>
            <a:avLst/>
            <a:gdLst/>
            <a:ahLst/>
            <a:cxnLst/>
            <a:rect l="l" t="t" r="r" b="b"/>
            <a:pathLst>
              <a:path w="1862187" h="860352">
                <a:moveTo>
                  <a:pt x="22994" y="0"/>
                </a:moveTo>
                <a:lnTo>
                  <a:pt x="1839193" y="0"/>
                </a:lnTo>
                <a:cubicBezTo>
                  <a:pt x="1851892" y="0"/>
                  <a:pt x="1862187" y="10295"/>
                  <a:pt x="1862187" y="22994"/>
                </a:cubicBezTo>
                <a:lnTo>
                  <a:pt x="1862187" y="837358"/>
                </a:lnTo>
                <a:cubicBezTo>
                  <a:pt x="1862187" y="843456"/>
                  <a:pt x="1859764" y="849305"/>
                  <a:pt x="1855452" y="853617"/>
                </a:cubicBezTo>
                <a:cubicBezTo>
                  <a:pt x="1851140" y="857930"/>
                  <a:pt x="1845291" y="860352"/>
                  <a:pt x="1839193" y="860352"/>
                </a:cubicBezTo>
                <a:lnTo>
                  <a:pt x="22994" y="860352"/>
                </a:lnTo>
                <a:cubicBezTo>
                  <a:pt x="16896" y="860352"/>
                  <a:pt x="11047" y="857930"/>
                  <a:pt x="6735" y="853617"/>
                </a:cubicBezTo>
                <a:cubicBezTo>
                  <a:pt x="2423" y="849305"/>
                  <a:pt x="0" y="843456"/>
                  <a:pt x="0" y="837358"/>
                </a:cubicBezTo>
                <a:lnTo>
                  <a:pt x="0" y="22994"/>
                </a:lnTo>
                <a:cubicBezTo>
                  <a:pt x="0" y="16896"/>
                  <a:pt x="2423" y="11047"/>
                  <a:pt x="6735" y="6735"/>
                </a:cubicBezTo>
                <a:cubicBezTo>
                  <a:pt x="11047" y="2423"/>
                  <a:pt x="16896" y="0"/>
                  <a:pt x="22994" y="0"/>
                </a:cubicBezTo>
                <a:close/>
              </a:path>
            </a:pathLst>
          </a:custGeom>
          <a:solidFill>
            <a:srgbClr val="E9480D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2607022" y="2217471"/>
            <a:ext cx="0" cy="531048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769291" y="5351406"/>
            <a:ext cx="7691143" cy="3497554"/>
            <a:chOff x="0" y="0"/>
            <a:chExt cx="1862187" cy="9211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62187" cy="921166"/>
            </a:xfrm>
            <a:custGeom>
              <a:avLst/>
              <a:gdLst/>
              <a:ahLst/>
              <a:cxnLst/>
              <a:rect l="l" t="t" r="r" b="b"/>
              <a:pathLst>
                <a:path w="1862187" h="921166">
                  <a:moveTo>
                    <a:pt x="22994" y="0"/>
                  </a:moveTo>
                  <a:lnTo>
                    <a:pt x="1839193" y="0"/>
                  </a:lnTo>
                  <a:cubicBezTo>
                    <a:pt x="1851892" y="0"/>
                    <a:pt x="1862187" y="10295"/>
                    <a:pt x="1862187" y="22994"/>
                  </a:cubicBezTo>
                  <a:lnTo>
                    <a:pt x="1862187" y="898172"/>
                  </a:lnTo>
                  <a:cubicBezTo>
                    <a:pt x="1862187" y="904271"/>
                    <a:pt x="1859764" y="910119"/>
                    <a:pt x="1855452" y="914432"/>
                  </a:cubicBezTo>
                  <a:cubicBezTo>
                    <a:pt x="1851140" y="918744"/>
                    <a:pt x="1845291" y="921166"/>
                    <a:pt x="1839193" y="921166"/>
                  </a:cubicBezTo>
                  <a:lnTo>
                    <a:pt x="22994" y="921166"/>
                  </a:lnTo>
                  <a:cubicBezTo>
                    <a:pt x="10295" y="921166"/>
                    <a:pt x="0" y="910872"/>
                    <a:pt x="0" y="898172"/>
                  </a:cubicBezTo>
                  <a:lnTo>
                    <a:pt x="0" y="22994"/>
                  </a:lnTo>
                  <a:cubicBezTo>
                    <a:pt x="0" y="16896"/>
                    <a:pt x="2423" y="11047"/>
                    <a:pt x="6735" y="6735"/>
                  </a:cubicBezTo>
                  <a:cubicBezTo>
                    <a:pt x="11047" y="2423"/>
                    <a:pt x="16896" y="0"/>
                    <a:pt x="22994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862187" cy="101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84573" y="5852525"/>
            <a:ext cx="7691144" cy="3859207"/>
            <a:chOff x="0" y="0"/>
            <a:chExt cx="1862187" cy="92116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62187" cy="921166"/>
            </a:xfrm>
            <a:custGeom>
              <a:avLst/>
              <a:gdLst/>
              <a:ahLst/>
              <a:cxnLst/>
              <a:rect l="l" t="t" r="r" b="b"/>
              <a:pathLst>
                <a:path w="1862187" h="921166">
                  <a:moveTo>
                    <a:pt x="22994" y="0"/>
                  </a:moveTo>
                  <a:lnTo>
                    <a:pt x="1839193" y="0"/>
                  </a:lnTo>
                  <a:cubicBezTo>
                    <a:pt x="1851892" y="0"/>
                    <a:pt x="1862187" y="10295"/>
                    <a:pt x="1862187" y="22994"/>
                  </a:cubicBezTo>
                  <a:lnTo>
                    <a:pt x="1862187" y="898172"/>
                  </a:lnTo>
                  <a:cubicBezTo>
                    <a:pt x="1862187" y="904271"/>
                    <a:pt x="1859764" y="910119"/>
                    <a:pt x="1855452" y="914432"/>
                  </a:cubicBezTo>
                  <a:cubicBezTo>
                    <a:pt x="1851140" y="918744"/>
                    <a:pt x="1845291" y="921166"/>
                    <a:pt x="1839193" y="921166"/>
                  </a:cubicBezTo>
                  <a:lnTo>
                    <a:pt x="22994" y="921166"/>
                  </a:lnTo>
                  <a:cubicBezTo>
                    <a:pt x="10295" y="921166"/>
                    <a:pt x="0" y="910872"/>
                    <a:pt x="0" y="898172"/>
                  </a:cubicBezTo>
                  <a:lnTo>
                    <a:pt x="0" y="22994"/>
                  </a:lnTo>
                  <a:cubicBezTo>
                    <a:pt x="0" y="16896"/>
                    <a:pt x="2423" y="11047"/>
                    <a:pt x="6735" y="6735"/>
                  </a:cubicBezTo>
                  <a:cubicBezTo>
                    <a:pt x="11047" y="2423"/>
                    <a:pt x="16896" y="0"/>
                    <a:pt x="22994" y="0"/>
                  </a:cubicBezTo>
                  <a:close/>
                </a:path>
              </a:pathLst>
            </a:custGeom>
            <a:solidFill>
              <a:srgbClr val="E9480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862187" cy="101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2801600" y="7182033"/>
            <a:ext cx="0" cy="458342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326714" y="4987968"/>
            <a:ext cx="7070490" cy="3908679"/>
            <a:chOff x="0" y="-95250"/>
            <a:chExt cx="1862187" cy="10164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62187" cy="921166"/>
            </a:xfrm>
            <a:custGeom>
              <a:avLst/>
              <a:gdLst/>
              <a:ahLst/>
              <a:cxnLst/>
              <a:rect l="l" t="t" r="r" b="b"/>
              <a:pathLst>
                <a:path w="1862187" h="921166">
                  <a:moveTo>
                    <a:pt x="22994" y="0"/>
                  </a:moveTo>
                  <a:lnTo>
                    <a:pt x="1839193" y="0"/>
                  </a:lnTo>
                  <a:cubicBezTo>
                    <a:pt x="1851892" y="0"/>
                    <a:pt x="1862187" y="10295"/>
                    <a:pt x="1862187" y="22994"/>
                  </a:cubicBezTo>
                  <a:lnTo>
                    <a:pt x="1862187" y="898172"/>
                  </a:lnTo>
                  <a:cubicBezTo>
                    <a:pt x="1862187" y="904271"/>
                    <a:pt x="1859764" y="910119"/>
                    <a:pt x="1855452" y="914432"/>
                  </a:cubicBezTo>
                  <a:cubicBezTo>
                    <a:pt x="1851140" y="918744"/>
                    <a:pt x="1845291" y="921166"/>
                    <a:pt x="1839193" y="921166"/>
                  </a:cubicBezTo>
                  <a:lnTo>
                    <a:pt x="22994" y="921166"/>
                  </a:lnTo>
                  <a:cubicBezTo>
                    <a:pt x="10295" y="921166"/>
                    <a:pt x="0" y="910872"/>
                    <a:pt x="0" y="898172"/>
                  </a:cubicBezTo>
                  <a:lnTo>
                    <a:pt x="0" y="22994"/>
                  </a:lnTo>
                  <a:cubicBezTo>
                    <a:pt x="0" y="16896"/>
                    <a:pt x="2423" y="11047"/>
                    <a:pt x="6735" y="6735"/>
                  </a:cubicBezTo>
                  <a:cubicBezTo>
                    <a:pt x="11047" y="2423"/>
                    <a:pt x="16896" y="0"/>
                    <a:pt x="22994" y="0"/>
                  </a:cubicBez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1862187" cy="1016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5388" y="5772905"/>
            <a:ext cx="6968218" cy="4527573"/>
            <a:chOff x="0" y="-507050"/>
            <a:chExt cx="9290957" cy="656286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-507050"/>
              <a:ext cx="9290957" cy="5665755"/>
              <a:chOff x="0" y="-100158"/>
              <a:chExt cx="1835251" cy="111916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100158"/>
                <a:ext cx="1835251" cy="1119161"/>
              </a:xfrm>
              <a:custGeom>
                <a:avLst/>
                <a:gdLst/>
                <a:ahLst/>
                <a:cxnLst/>
                <a:rect l="l" t="t" r="r" b="b"/>
                <a:pathLst>
                  <a:path w="1835251" h="1019003">
                    <a:moveTo>
                      <a:pt x="23332" y="0"/>
                    </a:moveTo>
                    <a:lnTo>
                      <a:pt x="1811919" y="0"/>
                    </a:lnTo>
                    <a:cubicBezTo>
                      <a:pt x="1818107" y="0"/>
                      <a:pt x="1824042" y="2458"/>
                      <a:pt x="1828417" y="6834"/>
                    </a:cubicBezTo>
                    <a:cubicBezTo>
                      <a:pt x="1832793" y="11209"/>
                      <a:pt x="1835251" y="17144"/>
                      <a:pt x="1835251" y="23332"/>
                    </a:cubicBezTo>
                    <a:lnTo>
                      <a:pt x="1835251" y="995672"/>
                    </a:lnTo>
                    <a:cubicBezTo>
                      <a:pt x="1835251" y="1001860"/>
                      <a:pt x="1832793" y="1007794"/>
                      <a:pt x="1828417" y="1012170"/>
                    </a:cubicBezTo>
                    <a:cubicBezTo>
                      <a:pt x="1824042" y="1016545"/>
                      <a:pt x="1818107" y="1019003"/>
                      <a:pt x="1811919" y="1019003"/>
                    </a:cubicBezTo>
                    <a:lnTo>
                      <a:pt x="23332" y="1019003"/>
                    </a:lnTo>
                    <a:cubicBezTo>
                      <a:pt x="17144" y="1019003"/>
                      <a:pt x="11209" y="1016545"/>
                      <a:pt x="6834" y="1012170"/>
                    </a:cubicBezTo>
                    <a:cubicBezTo>
                      <a:pt x="2458" y="1007794"/>
                      <a:pt x="0" y="1001860"/>
                      <a:pt x="0" y="995672"/>
                    </a:cubicBezTo>
                    <a:lnTo>
                      <a:pt x="0" y="23332"/>
                    </a:lnTo>
                    <a:cubicBezTo>
                      <a:pt x="0" y="17144"/>
                      <a:pt x="2458" y="11209"/>
                      <a:pt x="6834" y="6834"/>
                    </a:cubicBezTo>
                    <a:cubicBezTo>
                      <a:pt x="11209" y="2458"/>
                      <a:pt x="17144" y="0"/>
                      <a:pt x="23332" y="0"/>
                    </a:cubicBezTo>
                    <a:close/>
                  </a:path>
                </a:pathLst>
              </a:custGeom>
              <a:solidFill>
                <a:srgbClr val="E9480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95250"/>
                <a:ext cx="1835251" cy="11142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84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563311" y="2516745"/>
              <a:ext cx="4463385" cy="1795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3600" b="1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АРГУМЕНТАЦІЯ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ТА КРИТИЧНЕ МИСЛЕННЯ</a:t>
              </a:r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023397" y="1229964"/>
              <a:ext cx="0" cy="611122"/>
            </a:xfrm>
            <a:prstGeom prst="line">
              <a:avLst/>
            </a:prstGeom>
            <a:ln w="254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193664" y="125975"/>
              <a:ext cx="3888244" cy="5929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Вміння</a:t>
              </a:r>
              <a:r>
                <a:rPr lang="en-US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аргументувати</a:t>
              </a:r>
              <a:r>
                <a:rPr lang="en-US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власну</a:t>
              </a:r>
              <a:r>
                <a:rPr lang="en-US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 </a:t>
              </a:r>
            </a:p>
            <a:p>
              <a:pPr algn="l">
                <a:lnSpc>
                  <a:spcPts val="2940"/>
                </a:lnSpc>
              </a:pPr>
              <a:r>
                <a:rPr lang="en-US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точку</a:t>
              </a:r>
              <a:r>
                <a:rPr lang="en-US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зору</a:t>
              </a:r>
              <a:endPara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endParaRPr>
            </a:p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endParaRPr>
            </a:p>
            <a:p>
              <a:pPr algn="l">
                <a:lnSpc>
                  <a:spcPts val="2940"/>
                </a:lnSpc>
              </a:pPr>
              <a:r>
                <a:rPr lang="uk-UA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Оптимальний </a:t>
              </a:r>
              <a:r>
                <a:rPr lang="uk-UA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розв</a:t>
              </a:r>
              <a:r>
                <a:rPr lang="en-US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`</a:t>
              </a:r>
              <a:r>
                <a:rPr lang="uk-UA" sz="2800" dirty="0" err="1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язок</a:t>
              </a:r>
              <a:r>
                <a:rPr lang="uk-UA" sz="2800" dirty="0">
                  <a:solidFill>
                    <a:srgbClr val="FFFFFF"/>
                  </a:solidFill>
                  <a:ea typeface="Agrandir"/>
                  <a:cs typeface="Agrandir"/>
                  <a:sym typeface="Agrandir"/>
                </a:rPr>
                <a:t> конфліктних ситуацій</a:t>
              </a:r>
              <a:endPara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endParaRPr>
            </a:p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endParaRPr>
            </a:p>
            <a:p>
              <a:pPr algn="l">
                <a:lnSpc>
                  <a:spcPts val="2940"/>
                </a:lnSpc>
              </a:pPr>
              <a:endPara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43970" y="635961"/>
            <a:ext cx="8764984" cy="1105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4800" b="1" dirty="0">
                <a:ea typeface="Agrandir Grand Heavy"/>
                <a:cs typeface="Agrandir Grand Heavy"/>
                <a:sym typeface="Agrandir Grand Heavy"/>
              </a:rPr>
              <a:t>ЩО ОТРИМАЮТЬ </a:t>
            </a:r>
            <a:r>
              <a:rPr lang="uk-UA" sz="4800" b="1" dirty="0">
                <a:ea typeface="Agrandir Grand Heavy"/>
                <a:cs typeface="Agrandir Grand Heavy"/>
                <a:sym typeface="Agrandir Grand Heavy"/>
              </a:rPr>
              <a:t>У РЕЗУЛЬТАТІ ВИВЧЕННЯ ДИСЦИПІЛНИ</a:t>
            </a:r>
            <a:endParaRPr lang="en-US" sz="4800" b="1" dirty="0">
              <a:ea typeface="Agrandir Grand Heavy"/>
              <a:cs typeface="Agrandir Grand Heavy"/>
              <a:sym typeface="Agrandir Grand Heav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9810219" y="2988154"/>
            <a:ext cx="2237327" cy="907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24"/>
              </a:lnSpc>
            </a:pPr>
            <a:r>
              <a:rPr lang="en-US" sz="3600" b="1" dirty="0">
                <a:solidFill>
                  <a:srgbClr val="FFFFFF"/>
                </a:solidFill>
                <a:ea typeface="Agrandir Bold"/>
                <a:cs typeface="Agrandir Bold"/>
                <a:sym typeface="Agrandir Bold"/>
              </a:rPr>
              <a:t>ПРАКТИЧНІ НАВИЧКИ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087675" y="1134262"/>
            <a:ext cx="2916183" cy="111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Опанування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ораторською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майстерн</a:t>
            </a:r>
            <a:r>
              <a:rPr lang="uk-UA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істю</a:t>
            </a:r>
            <a:endParaRPr lang="en-US" sz="2800" dirty="0">
              <a:solidFill>
                <a:srgbClr val="FFFFFF"/>
              </a:solidFill>
              <a:ea typeface="Agrandir"/>
              <a:cs typeface="Agrandir"/>
              <a:sym typeface="Agrandir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087675" y="2737112"/>
            <a:ext cx="3412324" cy="1117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Розвиток</a:t>
            </a:r>
            <a:r>
              <a:rPr lang="ru-RU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лідерських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якостей</a:t>
            </a:r>
            <a:endParaRPr lang="en-US" sz="2800" dirty="0">
              <a:solidFill>
                <a:srgbClr val="FFFFFF"/>
              </a:solidFill>
              <a:ea typeface="Agrandir"/>
              <a:cs typeface="Agrandir"/>
              <a:sym typeface="Agrandir"/>
            </a:endParaRPr>
          </a:p>
          <a:p>
            <a:pPr algn="l">
              <a:lnSpc>
                <a:spcPts val="2939"/>
              </a:lnSpc>
            </a:pPr>
            <a:endParaRPr lang="en-US" sz="2800" dirty="0">
              <a:solidFill>
                <a:srgbClr val="FFFFFF"/>
              </a:solidFill>
              <a:ea typeface="Agrandir"/>
              <a:cs typeface="Agrandir"/>
              <a:sym typeface="Agrandir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496793" y="8294962"/>
            <a:ext cx="359088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ea typeface="Agrandir Bold"/>
                <a:cs typeface="Agrandir Bold"/>
                <a:sym typeface="Agrandir Bold"/>
              </a:rPr>
              <a:t>МІЖКУЛЬТУРНА КОМПЕТЕНТНІСТЬ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72998" y="6490520"/>
            <a:ext cx="3305143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53"/>
              </a:lnSpc>
            </a:pP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Врахування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особливост</a:t>
            </a:r>
            <a:r>
              <a:rPr lang="ru-RU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ей </a:t>
            </a:r>
            <a:r>
              <a:rPr lang="ru-RU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культури</a:t>
            </a:r>
            <a:r>
              <a:rPr lang="ru-RU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</a:p>
          <a:p>
            <a:pPr algn="l">
              <a:lnSpc>
                <a:spcPts val="3053"/>
              </a:lnSpc>
            </a:pPr>
            <a:r>
              <a:rPr lang="ru-RU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та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менталітету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у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процесі</a:t>
            </a:r>
            <a:r>
              <a:rPr lang="en-US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 </a:t>
            </a:r>
            <a:r>
              <a:rPr lang="en-US" sz="2800" dirty="0" err="1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комунікаці</a:t>
            </a:r>
            <a:r>
              <a:rPr lang="uk-UA" sz="2800" dirty="0">
                <a:solidFill>
                  <a:srgbClr val="FFFFFF"/>
                </a:solidFill>
                <a:ea typeface="Agrandir"/>
                <a:cs typeface="Agrandir"/>
                <a:sym typeface="Agrandir"/>
              </a:rPr>
              <a:t>ї</a:t>
            </a:r>
            <a:endParaRPr lang="en-US" sz="2800" dirty="0">
              <a:solidFill>
                <a:srgbClr val="FFFFFF"/>
              </a:solidFill>
              <a:ea typeface="Agrandir"/>
              <a:cs typeface="Agrandir"/>
              <a:sym typeface="Agrandir"/>
            </a:endParaRPr>
          </a:p>
        </p:txBody>
      </p:sp>
      <p:pic>
        <p:nvPicPr>
          <p:cNvPr id="37" name="Рисунок 36" descr="Шестеренки">
            <a:extLst>
              <a:ext uri="{FF2B5EF4-FFF2-40B4-BE49-F238E27FC236}">
                <a16:creationId xmlns:a16="http://schemas.microsoft.com/office/drawing/2014/main" id="{18FAFD3D-1932-4BD8-8F51-C4021B8A9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6047" y="6099630"/>
            <a:ext cx="1598383" cy="1598383"/>
          </a:xfrm>
          <a:prstGeom prst="rect">
            <a:avLst/>
          </a:prstGeom>
        </p:spPr>
      </p:pic>
      <p:pic>
        <p:nvPicPr>
          <p:cNvPr id="39" name="Рисунок 38" descr="Рукопожатие">
            <a:extLst>
              <a:ext uri="{FF2B5EF4-FFF2-40B4-BE49-F238E27FC236}">
                <a16:creationId xmlns:a16="http://schemas.microsoft.com/office/drawing/2014/main" id="{E65E7ED1-EE56-40C5-989D-83C23BD8F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837" y="5888828"/>
            <a:ext cx="2422709" cy="24227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7BD7D65-7A49-414F-8F08-9E1316775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05" y="1690434"/>
            <a:ext cx="4360274" cy="3660972"/>
          </a:xfrm>
          <a:prstGeom prst="rect">
            <a:avLst/>
          </a:prstGeom>
        </p:spPr>
      </p:pic>
      <p:pic>
        <p:nvPicPr>
          <p:cNvPr id="45" name="Рисунок 44" descr="Инструменты">
            <a:extLst>
              <a:ext uri="{FF2B5EF4-FFF2-40B4-BE49-F238E27FC236}">
                <a16:creationId xmlns:a16="http://schemas.microsoft.com/office/drawing/2014/main" id="{DC70FA08-E363-431D-A022-B0B3636A6E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2164" y="1097118"/>
            <a:ext cx="1445129" cy="14451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A883BF-3ACF-4B39-9454-9A145A5DAC1C}"/>
              </a:ext>
            </a:extLst>
          </p:cNvPr>
          <p:cNvSpPr/>
          <p:nvPr/>
        </p:nvSpPr>
        <p:spPr>
          <a:xfrm>
            <a:off x="5423854" y="5780314"/>
            <a:ext cx="2223161" cy="4800600"/>
          </a:xfrm>
          <a:prstGeom prst="roundRect">
            <a:avLst>
              <a:gd name="adj" fmla="val 793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639C7F-48F0-4C6F-8BCF-4E35AE4F8ECA}"/>
              </a:ext>
            </a:extLst>
          </p:cNvPr>
          <p:cNvSpPr/>
          <p:nvPr/>
        </p:nvSpPr>
        <p:spPr>
          <a:xfrm>
            <a:off x="3278430" y="6770914"/>
            <a:ext cx="1967039" cy="3810000"/>
          </a:xfrm>
          <a:prstGeom prst="roundRect">
            <a:avLst>
              <a:gd name="adj" fmla="val 793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Freeform 2"/>
          <p:cNvSpPr/>
          <p:nvPr/>
        </p:nvSpPr>
        <p:spPr>
          <a:xfrm rot="-5668036" flipH="1" flipV="1">
            <a:off x="-6169961" y="-5390959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10474736" y="14625104"/>
                </a:moveTo>
                <a:lnTo>
                  <a:pt x="0" y="14625104"/>
                </a:lnTo>
                <a:lnTo>
                  <a:pt x="0" y="0"/>
                </a:lnTo>
                <a:lnTo>
                  <a:pt x="10474736" y="0"/>
                </a:lnTo>
                <a:lnTo>
                  <a:pt x="10474736" y="146251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5800" y="243651"/>
            <a:ext cx="6591746" cy="7468971"/>
          </a:xfrm>
          <a:custGeom>
            <a:avLst/>
            <a:gdLst/>
            <a:ahLst/>
            <a:cxnLst/>
            <a:rect l="l" t="t" r="r" b="b"/>
            <a:pathLst>
              <a:path w="6401297" h="8459397">
                <a:moveTo>
                  <a:pt x="0" y="0"/>
                </a:moveTo>
                <a:lnTo>
                  <a:pt x="6401297" y="0"/>
                </a:lnTo>
                <a:lnTo>
                  <a:pt x="6401297" y="8459398"/>
                </a:lnTo>
                <a:lnTo>
                  <a:pt x="0" y="845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91A3D7-B4A8-4050-891A-A74C39504F9A}"/>
              </a:ext>
            </a:extLst>
          </p:cNvPr>
          <p:cNvSpPr/>
          <p:nvPr/>
        </p:nvSpPr>
        <p:spPr>
          <a:xfrm>
            <a:off x="685800" y="7913914"/>
            <a:ext cx="2414245" cy="2666999"/>
          </a:xfrm>
          <a:prstGeom prst="roundRect">
            <a:avLst>
              <a:gd name="adj" fmla="val 7937"/>
            </a:avLst>
          </a:prstGeom>
          <a:solidFill>
            <a:srgbClr val="E94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9358311" y="794086"/>
            <a:ext cx="8019672" cy="566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4800" b="1" dirty="0">
                <a:solidFill>
                  <a:srgbClr val="242424"/>
                </a:solidFill>
                <a:ea typeface="Agrandir Grand Heavy"/>
                <a:cs typeface="Agrandir Grand Heavy"/>
                <a:sym typeface="Agrandir Grand Heavy"/>
              </a:rPr>
              <a:t>МОЖЛИВОСТІ ДИСЦИПЛІНИ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8312704"/>
            <a:ext cx="2486762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НЕВЕРБАЛЬНА КОМУНІКАЦІЯ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10739" y="6931332"/>
            <a:ext cx="2102420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ВЕДЕННЯ ДИСКУСІЇ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23854" y="5981700"/>
            <a:ext cx="2223161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КРИТИЧНЕ МИСЛЕННЯ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CB9A794-5664-47FD-870B-FD5A63F4CD9D}"/>
              </a:ext>
            </a:extLst>
          </p:cNvPr>
          <p:cNvSpPr/>
          <p:nvPr/>
        </p:nvSpPr>
        <p:spPr>
          <a:xfrm>
            <a:off x="9358311" y="2019300"/>
            <a:ext cx="9828531" cy="685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CB0D21-A430-4B35-A7A2-D0B5665B3640}"/>
              </a:ext>
            </a:extLst>
          </p:cNvPr>
          <p:cNvSpPr txBox="1"/>
          <p:nvPr/>
        </p:nvSpPr>
        <p:spPr>
          <a:xfrm>
            <a:off x="10363200" y="281681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Вміння зчитувати жести, міміку, позу, інтонацію та простір для розуміння емоцій та намірів під час взаємодії з пацієнтами (розвиток емоційного інтелекту)</a:t>
            </a:r>
          </a:p>
        </p:txBody>
      </p:sp>
    </p:spTree>
    <p:extLst>
      <p:ext uri="{BB962C8B-B14F-4D97-AF65-F5344CB8AC3E}">
        <p14:creationId xmlns:p14="http://schemas.microsoft.com/office/powerpoint/2010/main" val="365557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0A883BF-3ACF-4B39-9454-9A145A5DAC1C}"/>
              </a:ext>
            </a:extLst>
          </p:cNvPr>
          <p:cNvSpPr/>
          <p:nvPr/>
        </p:nvSpPr>
        <p:spPr>
          <a:xfrm>
            <a:off x="5423854" y="5780314"/>
            <a:ext cx="2223161" cy="4800600"/>
          </a:xfrm>
          <a:prstGeom prst="roundRect">
            <a:avLst>
              <a:gd name="adj" fmla="val 793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639C7F-48F0-4C6F-8BCF-4E35AE4F8ECA}"/>
              </a:ext>
            </a:extLst>
          </p:cNvPr>
          <p:cNvSpPr/>
          <p:nvPr/>
        </p:nvSpPr>
        <p:spPr>
          <a:xfrm>
            <a:off x="3278430" y="6770914"/>
            <a:ext cx="1967039" cy="3810000"/>
          </a:xfrm>
          <a:prstGeom prst="roundRect">
            <a:avLst>
              <a:gd name="adj" fmla="val 7937"/>
            </a:avLst>
          </a:prstGeom>
          <a:solidFill>
            <a:srgbClr val="E94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Freeform 2"/>
          <p:cNvSpPr/>
          <p:nvPr/>
        </p:nvSpPr>
        <p:spPr>
          <a:xfrm rot="-5668036" flipH="1" flipV="1">
            <a:off x="-6169961" y="-5390959"/>
            <a:ext cx="10474737" cy="14625104"/>
          </a:xfrm>
          <a:custGeom>
            <a:avLst/>
            <a:gdLst/>
            <a:ahLst/>
            <a:cxnLst/>
            <a:rect l="l" t="t" r="r" b="b"/>
            <a:pathLst>
              <a:path w="10474737" h="14625104">
                <a:moveTo>
                  <a:pt x="10474736" y="14625104"/>
                </a:moveTo>
                <a:lnTo>
                  <a:pt x="0" y="14625104"/>
                </a:lnTo>
                <a:lnTo>
                  <a:pt x="0" y="0"/>
                </a:lnTo>
                <a:lnTo>
                  <a:pt x="10474736" y="0"/>
                </a:lnTo>
                <a:lnTo>
                  <a:pt x="10474736" y="146251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5800" y="243651"/>
            <a:ext cx="6591746" cy="7468971"/>
          </a:xfrm>
          <a:custGeom>
            <a:avLst/>
            <a:gdLst/>
            <a:ahLst/>
            <a:cxnLst/>
            <a:rect l="l" t="t" r="r" b="b"/>
            <a:pathLst>
              <a:path w="6401297" h="8459397">
                <a:moveTo>
                  <a:pt x="0" y="0"/>
                </a:moveTo>
                <a:lnTo>
                  <a:pt x="6401297" y="0"/>
                </a:lnTo>
                <a:lnTo>
                  <a:pt x="6401297" y="8459398"/>
                </a:lnTo>
                <a:lnTo>
                  <a:pt x="0" y="8459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91A3D7-B4A8-4050-891A-A74C39504F9A}"/>
              </a:ext>
            </a:extLst>
          </p:cNvPr>
          <p:cNvSpPr/>
          <p:nvPr/>
        </p:nvSpPr>
        <p:spPr>
          <a:xfrm>
            <a:off x="685800" y="7913914"/>
            <a:ext cx="2414245" cy="2666999"/>
          </a:xfrm>
          <a:prstGeom prst="roundRect">
            <a:avLst>
              <a:gd name="adj" fmla="val 79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4"/>
          <p:cNvSpPr txBox="1"/>
          <p:nvPr/>
        </p:nvSpPr>
        <p:spPr>
          <a:xfrm>
            <a:off x="10515600" y="600175"/>
            <a:ext cx="6862383" cy="549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0"/>
              </a:lnSpc>
            </a:pPr>
            <a:r>
              <a:rPr lang="en-US" sz="4299" b="1" dirty="0">
                <a:solidFill>
                  <a:srgbClr val="242424"/>
                </a:solidFill>
                <a:ea typeface="Agrandir Grand Heavy"/>
                <a:cs typeface="Agrandir Grand Heavy"/>
                <a:sym typeface="Agrandir Grand Heavy"/>
              </a:rPr>
              <a:t>МОЖЛИВОСТІ ДИСЦИПЛІНИ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668" y="8312705"/>
            <a:ext cx="2486762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НЕВЕРБАЛЬНА КОМУНІКАЦІЯ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56815" y="7263634"/>
            <a:ext cx="2102420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ВЕДЕННЯ ДИСКУСІЇ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7528" y="6237514"/>
            <a:ext cx="2223161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9"/>
              </a:lnSpc>
            </a:pPr>
            <a:r>
              <a:rPr lang="en-US" sz="2800" b="1" dirty="0">
                <a:solidFill>
                  <a:schemeClr val="bg1"/>
                </a:solidFill>
                <a:ea typeface="Agrandir Grand Heavy"/>
                <a:cs typeface="Agrandir Grand Heavy"/>
                <a:sym typeface="Agrandir Grand Heavy"/>
              </a:rPr>
              <a:t>КРИТИЧНЕ МИСЛЕННЯ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CB9A794-5664-47FD-870B-FD5A63F4CD9D}"/>
              </a:ext>
            </a:extLst>
          </p:cNvPr>
          <p:cNvSpPr/>
          <p:nvPr/>
        </p:nvSpPr>
        <p:spPr>
          <a:xfrm>
            <a:off x="8839201" y="1943099"/>
            <a:ext cx="10347642" cy="74689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00908-9E6C-4EF5-BB14-917A0A77283D}"/>
              </a:ext>
            </a:extLst>
          </p:cNvPr>
          <p:cNvSpPr txBox="1"/>
          <p:nvPr/>
        </p:nvSpPr>
        <p:spPr>
          <a:xfrm>
            <a:off x="9492344" y="3518156"/>
            <a:ext cx="8795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Здатність чітко висловлювати і доводити свою позицію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uk-UA" sz="4800" dirty="0"/>
              <a:t>Вміння конструктивно розв’язувати конфлікти</a:t>
            </a:r>
          </a:p>
        </p:txBody>
      </p:sp>
    </p:spTree>
    <p:extLst>
      <p:ext uri="{BB962C8B-B14F-4D97-AF65-F5344CB8AC3E}">
        <p14:creationId xmlns:p14="http://schemas.microsoft.com/office/powerpoint/2010/main" val="817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220</Words>
  <Application>Microsoft Office PowerPoint</Application>
  <PresentationFormat>Custom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Agrandir Grand Bold</vt:lpstr>
      <vt:lpstr>Agrandir Bold</vt:lpstr>
      <vt:lpstr>LeoHand</vt:lpstr>
      <vt:lpstr>Agrandir</vt:lpstr>
      <vt:lpstr>Calibri</vt:lpstr>
      <vt:lpstr>Agrandir Grand Heavy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</dc:title>
  <cp:lastModifiedBy>Микита Мельничук</cp:lastModifiedBy>
  <cp:revision>26</cp:revision>
  <dcterms:created xsi:type="dcterms:W3CDTF">2006-08-16T00:00:00Z</dcterms:created>
  <dcterms:modified xsi:type="dcterms:W3CDTF">2025-12-24T15:25:23Z</dcterms:modified>
  <dc:identifier>DAG4ku3-VE4</dc:identifier>
</cp:coreProperties>
</file>