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47" r:id="rId3"/>
    <p:sldId id="348" r:id="rId4"/>
    <p:sldId id="349" r:id="rId5"/>
    <p:sldId id="350" r:id="rId6"/>
    <p:sldId id="351" r:id="rId7"/>
    <p:sldId id="352" r:id="rId8"/>
    <p:sldId id="35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060848"/>
            <a:ext cx="3176537" cy="1207509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uk-UA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683568" y="404664"/>
            <a:ext cx="4824536" cy="1656184"/>
          </a:xfrm>
        </p:spPr>
        <p:txBody>
          <a:bodyPr>
            <a:noAutofit/>
          </a:bodyPr>
          <a:lstStyle/>
          <a:p>
            <a:pPr algn="ctr"/>
            <a:r>
              <a:rPr lang="uk-UA" sz="3200" b="1" cap="none" spc="0" dirty="0">
                <a:ln w="10541" cmpd="sng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</a:rPr>
              <a:t>НАВЧАЛЬНА  ДИСЦИПЛІНА</a:t>
            </a:r>
          </a:p>
          <a:p>
            <a:pPr algn="ctr"/>
            <a:r>
              <a:rPr lang="uk-UA" sz="3200" b="1" cap="none" spc="0" dirty="0" smtClean="0">
                <a:ln w="10541" cmpd="sng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</a:rPr>
              <a:t>РИТОРИКА</a:t>
            </a:r>
            <a:endParaRPr lang="uk-UA" sz="3200" b="1" cap="none" spc="0" dirty="0" smtClean="0">
              <a:ln w="10541" cmpd="sng">
                <a:solidFill>
                  <a:schemeClr val="accent2"/>
                </a:solidFill>
                <a:prstDash val="solid"/>
              </a:ln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9106616">
            <a:off x="1280947" y="2767185"/>
            <a:ext cx="417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ln w="1905">
                  <a:solidFill>
                    <a:srgbClr val="00B0F0"/>
                  </a:solidFill>
                </a:ln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Доцент Ніна ЗОРІЙ</a:t>
            </a:r>
          </a:p>
          <a:p>
            <a:pPr algn="ctr"/>
            <a:endParaRPr lang="uk-UA" b="1" dirty="0" smtClean="0">
              <a:ln w="1905">
                <a:solidFill>
                  <a:srgbClr val="00B0F0"/>
                </a:solidFill>
              </a:ln>
              <a:solidFill>
                <a:srgbClr val="00B0F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uk-UA" b="1" dirty="0" smtClean="0">
                <a:ln w="1905">
                  <a:solidFill>
                    <a:srgbClr val="00B0F0"/>
                  </a:solidFill>
                </a:ln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КАФЕДРА </a:t>
            </a:r>
            <a:r>
              <a:rPr lang="uk-UA" b="1" dirty="0">
                <a:ln w="1905">
                  <a:solidFill>
                    <a:srgbClr val="00B0F0"/>
                  </a:solidFill>
                </a:ln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ПСИХОЛОГІЇ ТА ФІЛОСОФІЇ</a:t>
            </a:r>
          </a:p>
        </p:txBody>
      </p:sp>
    </p:spTree>
    <p:extLst>
      <p:ext uri="{BB962C8B-B14F-4D97-AF65-F5344CB8AC3E}">
        <p14:creationId xmlns:p14="http://schemas.microsoft.com/office/powerpoint/2010/main" val="116990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accent2"/>
                </a:solidFill>
              </a:rPr>
              <a:t>Актуальність дисципліни для аспірантів</a:t>
            </a:r>
          </a:p>
          <a:p>
            <a:endParaRPr lang="uk-UA" b="1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9956" y="39784"/>
            <a:ext cx="42484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uk-UA" sz="2000" dirty="0" smtClean="0">
                <a:solidFill>
                  <a:srgbClr val="0070C0"/>
                </a:solidFill>
              </a:rPr>
              <a:t>Риторика </a:t>
            </a:r>
            <a:r>
              <a:rPr lang="uk-UA" sz="2000" dirty="0">
                <a:solidFill>
                  <a:srgbClr val="0070C0"/>
                </a:solidFill>
              </a:rPr>
              <a:t>як інструмент наукової комунікації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uk-UA" sz="2000" dirty="0">
                <a:solidFill>
                  <a:srgbClr val="0070C0"/>
                </a:solidFill>
              </a:rPr>
              <a:t>Вимоги до публічних виступів аспіранта: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uk-UA" sz="2000" dirty="0">
                <a:solidFill>
                  <a:srgbClr val="0070C0"/>
                </a:solidFill>
              </a:rPr>
              <a:t>захист дисертації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uk-UA" sz="2000" dirty="0">
                <a:solidFill>
                  <a:srgbClr val="0070C0"/>
                </a:solidFill>
              </a:rPr>
              <a:t>апробація результатів дослідження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uk-UA" sz="2000" dirty="0">
                <a:solidFill>
                  <a:srgbClr val="0070C0"/>
                </a:solidFill>
              </a:rPr>
              <a:t>міжнародні конференції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uk-UA" sz="2000" dirty="0">
                <a:solidFill>
                  <a:srgbClr val="0070C0"/>
                </a:solidFill>
              </a:rPr>
              <a:t>Академічна доброчесність і культура мовлення</a:t>
            </a:r>
          </a:p>
        </p:txBody>
      </p:sp>
    </p:spTree>
    <p:extLst>
      <p:ext uri="{BB962C8B-B14F-4D97-AF65-F5344CB8AC3E}">
        <p14:creationId xmlns:p14="http://schemas.microsoft.com/office/powerpoint/2010/main" val="1319750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uk-UA" sz="2000" b="1" dirty="0">
                <a:solidFill>
                  <a:schemeClr val="accent2"/>
                </a:solidFill>
              </a:rPr>
              <a:t>Мета навчальної дисципліни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30406" y="159023"/>
            <a:ext cx="4680519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charset="0"/>
                <a:cs typeface="Arial" charset="0"/>
              </a:rPr>
              <a:t>Формування </a:t>
            </a: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charset="0"/>
                <a:cs typeface="Arial" charset="0"/>
              </a:rPr>
              <a:t>риторичної компетентності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charset="0"/>
                <a:cs typeface="Arial" charset="0"/>
              </a:rPr>
              <a:t>аспіранта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charset="0"/>
                <a:cs typeface="Arial" charset="0"/>
              </a:rPr>
              <a:t>Розвиток навичок переконливого наукового мовлення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charset="0"/>
                <a:cs typeface="Arial" charset="0"/>
              </a:rPr>
              <a:t>Підготовка до публічних академічних комунікацій</a:t>
            </a:r>
          </a:p>
        </p:txBody>
      </p:sp>
    </p:spTree>
    <p:extLst>
      <p:ext uri="{BB962C8B-B14F-4D97-AF65-F5344CB8AC3E}">
        <p14:creationId xmlns:p14="http://schemas.microsoft.com/office/powerpoint/2010/main" val="829702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rot="19140000">
            <a:off x="1145193" y="2332372"/>
            <a:ext cx="6510528" cy="329184"/>
          </a:xfrm>
        </p:spPr>
        <p:txBody>
          <a:bodyPr>
            <a:noAutofit/>
          </a:bodyPr>
          <a:lstStyle/>
          <a:p>
            <a:r>
              <a:rPr lang="uk-UA" sz="2800" b="1" dirty="0">
                <a:solidFill>
                  <a:schemeClr val="accent2"/>
                </a:solidFill>
              </a:rPr>
              <a:t>Завдання дисципліни</a:t>
            </a:r>
          </a:p>
          <a:p>
            <a:endParaRPr lang="uk-UA" sz="28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1964" y="116632"/>
            <a:ext cx="43204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uk-UA" sz="2000" dirty="0" smtClean="0">
                <a:solidFill>
                  <a:srgbClr val="0070C0"/>
                </a:solidFill>
              </a:rPr>
              <a:t>Опанування </a:t>
            </a:r>
            <a:r>
              <a:rPr lang="uk-UA" sz="2000" dirty="0">
                <a:solidFill>
                  <a:srgbClr val="0070C0"/>
                </a:solidFill>
              </a:rPr>
              <a:t>теорії класичної та сучасної риторики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uk-UA" sz="2000" dirty="0">
                <a:solidFill>
                  <a:srgbClr val="0070C0"/>
                </a:solidFill>
              </a:rPr>
              <a:t>Розвиток навичок: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uk-UA" sz="2000" dirty="0">
                <a:solidFill>
                  <a:srgbClr val="0070C0"/>
                </a:solidFill>
              </a:rPr>
              <a:t>структурування наукового виступу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uk-UA" sz="2000" dirty="0">
                <a:solidFill>
                  <a:srgbClr val="0070C0"/>
                </a:solidFill>
              </a:rPr>
              <a:t>аргументації та контраргументації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uk-UA" sz="2000" dirty="0">
                <a:solidFill>
                  <a:srgbClr val="0070C0"/>
                </a:solidFill>
              </a:rPr>
              <a:t>управління аудиторією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uk-UA" sz="2000" dirty="0">
                <a:solidFill>
                  <a:srgbClr val="0070C0"/>
                </a:solidFill>
              </a:rPr>
              <a:t>Формування індивідуального стилю наукового мовлення</a:t>
            </a:r>
          </a:p>
        </p:txBody>
      </p:sp>
    </p:spTree>
    <p:extLst>
      <p:ext uri="{BB962C8B-B14F-4D97-AF65-F5344CB8AC3E}">
        <p14:creationId xmlns:p14="http://schemas.microsoft.com/office/powerpoint/2010/main" val="3303511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rot="19140000">
            <a:off x="1217201" y="2499937"/>
            <a:ext cx="6510528" cy="329184"/>
          </a:xfrm>
        </p:spPr>
        <p:txBody>
          <a:bodyPr>
            <a:noAutofit/>
          </a:bodyPr>
          <a:lstStyle/>
          <a:p>
            <a:r>
              <a:rPr lang="uk-UA" sz="2000" b="1" dirty="0">
                <a:solidFill>
                  <a:schemeClr val="accent2"/>
                </a:solidFill>
              </a:rPr>
              <a:t>Компетентності, що формуються</a:t>
            </a:r>
          </a:p>
          <a:p>
            <a:endParaRPr lang="uk-UA" sz="2000" b="1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60648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uk-UA" sz="2000" b="1" dirty="0" smtClean="0">
                <a:solidFill>
                  <a:srgbClr val="0070C0"/>
                </a:solidFill>
              </a:rPr>
              <a:t>Загальні </a:t>
            </a:r>
            <a:r>
              <a:rPr lang="uk-UA" sz="2000" b="1" dirty="0">
                <a:solidFill>
                  <a:srgbClr val="0070C0"/>
                </a:solidFill>
              </a:rPr>
              <a:t>компетентності</a:t>
            </a:r>
            <a:r>
              <a:rPr lang="uk-UA" sz="2000" dirty="0">
                <a:solidFill>
                  <a:srgbClr val="0070C0"/>
                </a:solidFill>
              </a:rPr>
              <a:t>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uk-UA" sz="2000" dirty="0">
                <a:solidFill>
                  <a:srgbClr val="0070C0"/>
                </a:solidFill>
              </a:rPr>
              <a:t>комунікативна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uk-UA" sz="2000" dirty="0">
                <a:solidFill>
                  <a:srgbClr val="0070C0"/>
                </a:solidFill>
              </a:rPr>
              <a:t>критичне мислення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uk-UA" sz="2000" b="1" dirty="0">
                <a:solidFill>
                  <a:srgbClr val="0070C0"/>
                </a:solidFill>
              </a:rPr>
              <a:t>Фахові компетентності</a:t>
            </a:r>
            <a:r>
              <a:rPr lang="uk-UA" sz="2000" dirty="0">
                <a:solidFill>
                  <a:srgbClr val="0070C0"/>
                </a:solidFill>
              </a:rPr>
              <a:t>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uk-UA" sz="2000" dirty="0">
                <a:solidFill>
                  <a:srgbClr val="0070C0"/>
                </a:solidFill>
              </a:rPr>
              <a:t>наукова аргументація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uk-UA" sz="2000" dirty="0">
                <a:solidFill>
                  <a:srgbClr val="0070C0"/>
                </a:solidFill>
              </a:rPr>
              <a:t>презентація результатів дослідження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uk-UA" sz="2000" dirty="0">
                <a:solidFill>
                  <a:srgbClr val="0070C0"/>
                </a:solidFill>
              </a:rPr>
              <a:t>міжкультурна академічна комунікація</a:t>
            </a:r>
          </a:p>
        </p:txBody>
      </p:sp>
    </p:spTree>
    <p:extLst>
      <p:ext uri="{BB962C8B-B14F-4D97-AF65-F5344CB8AC3E}">
        <p14:creationId xmlns:p14="http://schemas.microsoft.com/office/powerpoint/2010/main" val="322858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2400" b="1" dirty="0" err="1">
                <a:solidFill>
                  <a:schemeClr val="accent2"/>
                </a:solidFill>
              </a:rPr>
              <a:t>Очікувані</a:t>
            </a:r>
            <a:r>
              <a:rPr lang="ru-RU" sz="2400" b="1" dirty="0">
                <a:solidFill>
                  <a:schemeClr val="accent2"/>
                </a:solidFill>
              </a:rPr>
              <a:t> </a:t>
            </a:r>
            <a:r>
              <a:rPr lang="ru-RU" sz="2400" b="1" dirty="0" err="1">
                <a:solidFill>
                  <a:schemeClr val="accent2"/>
                </a:solidFill>
              </a:rPr>
              <a:t>результати</a:t>
            </a:r>
            <a:r>
              <a:rPr lang="ru-RU" sz="2400" b="1" dirty="0">
                <a:solidFill>
                  <a:schemeClr val="accent2"/>
                </a:solidFill>
              </a:rPr>
              <a:t> </a:t>
            </a:r>
            <a:r>
              <a:rPr lang="ru-RU" sz="2400" b="1" dirty="0" err="1">
                <a:solidFill>
                  <a:schemeClr val="accent2"/>
                </a:solidFill>
              </a:rPr>
              <a:t>навчання</a:t>
            </a:r>
            <a:endParaRPr lang="ru-RU" sz="2400" b="1" dirty="0">
              <a:solidFill>
                <a:schemeClr val="accent2"/>
              </a:solidFill>
            </a:endParaRPr>
          </a:p>
          <a:p>
            <a:endParaRPr lang="uk-UA" sz="2400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16632"/>
            <a:ext cx="36724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solidFill>
                  <a:srgbClr val="0070C0"/>
                </a:solidFill>
              </a:rPr>
              <a:t>Аспірант буде здатний: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uk-UA" sz="2000" dirty="0" smtClean="0">
                <a:solidFill>
                  <a:srgbClr val="0070C0"/>
                </a:solidFill>
              </a:rPr>
              <a:t>логічно та переконливо представляти наукові ідеї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uk-UA" sz="2000" dirty="0" smtClean="0">
                <a:solidFill>
                  <a:srgbClr val="0070C0"/>
                </a:solidFill>
              </a:rPr>
              <a:t>публічно захищати результати власного дослідження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uk-UA" sz="2000" dirty="0" smtClean="0">
                <a:solidFill>
                  <a:srgbClr val="0070C0"/>
                </a:solidFill>
              </a:rPr>
              <a:t>вести наукову дискусію відповідно до норм академічної етики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uk-UA" sz="2000" dirty="0" smtClean="0">
                <a:solidFill>
                  <a:srgbClr val="0070C0"/>
                </a:solidFill>
              </a:rPr>
              <a:t>ефективно використовувати вербальні та невербальні засоби впливу</a:t>
            </a:r>
            <a:endParaRPr lang="uk-UA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688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uk-UA" sz="2000" b="1" dirty="0">
                <a:solidFill>
                  <a:schemeClr val="accent2"/>
                </a:solidFill>
              </a:rPr>
              <a:t>Форми та методи навчання</a:t>
            </a:r>
          </a:p>
          <a:p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5447" y="116632"/>
            <a:ext cx="44644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uk-UA" sz="2800" dirty="0" smtClean="0">
                <a:solidFill>
                  <a:srgbClr val="0070C0"/>
                </a:solidFill>
              </a:rPr>
              <a:t>Практичні </a:t>
            </a:r>
            <a:r>
              <a:rPr lang="uk-UA" sz="2800" dirty="0">
                <a:solidFill>
                  <a:srgbClr val="0070C0"/>
                </a:solidFill>
              </a:rPr>
              <a:t>заняття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uk-UA" sz="2800" dirty="0">
                <a:solidFill>
                  <a:srgbClr val="0070C0"/>
                </a:solidFill>
              </a:rPr>
              <a:t>Аналіз </a:t>
            </a:r>
            <a:r>
              <a:rPr lang="uk-UA" sz="2800" dirty="0" err="1">
                <a:solidFill>
                  <a:srgbClr val="0070C0"/>
                </a:solidFill>
              </a:rPr>
              <a:t>відеофрагментів</a:t>
            </a:r>
            <a:r>
              <a:rPr lang="uk-UA" sz="2800" dirty="0">
                <a:solidFill>
                  <a:srgbClr val="0070C0"/>
                </a:solidFill>
              </a:rPr>
              <a:t> виступів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uk-UA" sz="2800" dirty="0">
                <a:solidFill>
                  <a:srgbClr val="0070C0"/>
                </a:solidFill>
              </a:rPr>
              <a:t>Риторичні тренінги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uk-UA" sz="2800" dirty="0">
                <a:solidFill>
                  <a:srgbClr val="0070C0"/>
                </a:solidFill>
              </a:rPr>
              <a:t>Моделювання захисту </a:t>
            </a:r>
            <a:r>
              <a:rPr lang="uk-UA" sz="2800" dirty="0" smtClean="0">
                <a:solidFill>
                  <a:srgbClr val="0070C0"/>
                </a:solidFill>
              </a:rPr>
              <a:t>наукового дослідження</a:t>
            </a:r>
            <a:endParaRPr lang="uk-UA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124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rot="19140000">
            <a:off x="1073185" y="2139897"/>
            <a:ext cx="6510528" cy="329184"/>
          </a:xfrm>
        </p:spPr>
        <p:txBody>
          <a:bodyPr>
            <a:noAutofit/>
          </a:bodyPr>
          <a:lstStyle/>
          <a:p>
            <a:r>
              <a:rPr lang="ru-RU" sz="2400" b="1" dirty="0" err="1">
                <a:solidFill>
                  <a:srgbClr val="0070C0"/>
                </a:solidFill>
              </a:rPr>
              <a:t>Чому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варто</a:t>
            </a:r>
            <a:r>
              <a:rPr lang="ru-RU" sz="2400" b="1" dirty="0">
                <a:solidFill>
                  <a:srgbClr val="0070C0"/>
                </a:solidFill>
              </a:rPr>
              <a:t> обрати </a:t>
            </a:r>
            <a:r>
              <a:rPr lang="ru-RU" sz="2400" b="1" dirty="0" err="1">
                <a:solidFill>
                  <a:srgbClr val="0070C0"/>
                </a:solidFill>
              </a:rPr>
              <a:t>дисципліну</a:t>
            </a:r>
            <a:r>
              <a:rPr lang="ru-RU" sz="2400" b="1" dirty="0">
                <a:solidFill>
                  <a:srgbClr val="0070C0"/>
                </a:solidFill>
              </a:rPr>
              <a:t> «Риторика</a:t>
            </a:r>
            <a:r>
              <a:rPr lang="ru-RU" sz="2400" b="1" dirty="0" smtClean="0">
                <a:solidFill>
                  <a:srgbClr val="0070C0"/>
                </a:solidFill>
              </a:rPr>
              <a:t>»?</a:t>
            </a:r>
            <a:endParaRPr lang="uk-UA" sz="2400" b="1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980728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>
                <a:solidFill>
                  <a:srgbClr val="0070C0"/>
                </a:solidFill>
              </a:rPr>
              <a:t>Риторика як </a:t>
            </a:r>
            <a:r>
              <a:rPr lang="ru-RU" sz="3200" dirty="0" err="1">
                <a:solidFill>
                  <a:srgbClr val="0070C0"/>
                </a:solidFill>
              </a:rPr>
              <a:t>складова</a:t>
            </a:r>
            <a:r>
              <a:rPr lang="ru-RU" sz="3200" dirty="0">
                <a:solidFill>
                  <a:srgbClr val="0070C0"/>
                </a:solidFill>
              </a:rPr>
              <a:t> </a:t>
            </a:r>
            <a:r>
              <a:rPr lang="ru-RU" sz="3200" dirty="0" err="1">
                <a:solidFill>
                  <a:srgbClr val="0070C0"/>
                </a:solidFill>
              </a:rPr>
              <a:t>успіху</a:t>
            </a:r>
            <a:r>
              <a:rPr lang="ru-RU" sz="3200" dirty="0">
                <a:solidFill>
                  <a:srgbClr val="0070C0"/>
                </a:solidFill>
              </a:rPr>
              <a:t> </a:t>
            </a:r>
            <a:r>
              <a:rPr lang="ru-RU" sz="3200" dirty="0" err="1">
                <a:solidFill>
                  <a:srgbClr val="0070C0"/>
                </a:solidFill>
              </a:rPr>
              <a:t>сучасного</a:t>
            </a:r>
            <a:r>
              <a:rPr lang="ru-RU" sz="3200" dirty="0">
                <a:solidFill>
                  <a:srgbClr val="0070C0"/>
                </a:solidFill>
              </a:rPr>
              <a:t> </a:t>
            </a:r>
            <a:r>
              <a:rPr lang="ru-RU" sz="3200" dirty="0" err="1">
                <a:solidFill>
                  <a:srgbClr val="0070C0"/>
                </a:solidFill>
              </a:rPr>
              <a:t>науковця</a:t>
            </a:r>
            <a:endParaRPr lang="uk-UA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0245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815</TotalTime>
  <Words>160</Words>
  <Application>Microsoft Office PowerPoint</Application>
  <PresentationFormat>Экран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Углы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Admin</dc:creator>
  <cp:lastModifiedBy>Dell</cp:lastModifiedBy>
  <cp:revision>58</cp:revision>
  <dcterms:created xsi:type="dcterms:W3CDTF">2023-04-04T12:16:24Z</dcterms:created>
  <dcterms:modified xsi:type="dcterms:W3CDTF">2025-12-29T19:31:05Z</dcterms:modified>
</cp:coreProperties>
</file>