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85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68" y="1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1A56E-C866-4661-A0A9-0E74B78EA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0D05B6D-53EB-4258-AE9C-04C1288B12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528F7D8-87FA-4CD6-BFA1-4C9FA947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0099442-7557-4329-BC73-5CE7AC921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96420F3-737E-43E9-9C8E-A841C5CAD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3877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5F9590-5865-4F57-B69C-224C62DC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E42D0BE-07BA-48E9-A335-86BD706D5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4712FB6-6BC4-40BF-A168-B1D2B2613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1F2859-671E-4C63-BC9E-1C3364E94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E4EC75B-A91E-4B18-91D1-8F84AD6C7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568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6DA8C9B-60C3-4FE6-AECC-BC2DA930D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416E582-AC9E-4BAD-B1B4-BC44882A1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3731242-3D5C-41D8-85E4-036E0507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BA92482-D94C-4159-B430-4A3D972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FDABDA-5EC8-47D7-8D8D-80517BD56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241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51DFC4-1307-406B-BFD3-6C2013BE1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F713E9-2D92-486E-BDE6-25D26D5AA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3FAA557-EDB8-4A34-ABC7-56A917480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649877-2081-4727-A311-445117A1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D2103EF-26E4-4CBF-9D44-B85ECAE5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270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1EE71-F24F-4A10-9C02-3D7E82EF1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E7E2F81-7ECB-456B-BA1B-6904AF6CC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41F5BEC-2825-4411-B131-3A6CBC1E3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81438D-96DD-4F77-884C-24AFDB17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3E4A00F-8F3B-4346-A801-7CE0824C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117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90112-1061-4BC8-977C-4E748114A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789E0A-7DAE-4546-A1B5-84AF8CDBD3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6EEDBCF-47E9-4BAF-86AC-04586DF1E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F97851D-50E3-474D-8FA6-AF83FD29F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2471813-D435-4BFF-BC4E-6427965F1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08922BE-696F-42C4-A421-96D5F476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24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D1AF4-C398-4867-99F9-5F22368F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891B3C9-4E0C-46E7-AE47-7DA4F8D66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653C145-0C2A-433E-AD04-4B9D87CFF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A760BA4-12A1-4486-A249-9AC5CDBD9F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DF8BA71-4CF5-4A0F-8DEC-53F6D318F5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0F51D24-1534-491E-A14A-2DD00D032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2E5CB6F-1516-48EB-BC44-23C6232A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CA63EE4-8E30-44AB-8095-A1B6808D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33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89CF7-462F-4E4B-8880-8756241D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42AC1DF-3A60-47E7-85D3-062E2D6D7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B7C40816-1369-441D-AD2B-F13BEE2A8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5B0A9F6-FF82-49C1-8EFF-CC53F02FA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284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99B8065-2DE6-42EC-8EBE-6039DF707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C29BC49-602A-4B86-BF35-C3FB8A739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B5C7A21-9401-43CD-933E-48A9E82C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325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ED1FB-0004-4759-9184-BA2788FC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EFEF02-84DE-4DE4-B665-DF9666DA3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FF982C3-6F02-484E-B824-A4B9915DF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21ECE87-4FFD-478D-9F47-D4102CE08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C74AB79-A084-4C1B-80C8-4E9407EC1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7BA5153-F5A4-4C85-A6EC-CFDB1A9B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506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C389C-6B8D-44E8-9119-58B29923F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7E71260-CEAA-43D8-9DED-AA3F28072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B3F589F-E87F-4828-ABB6-091638D28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DE4832A-E086-4D6E-A878-D5DAA56B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545553F-09FD-4C00-8718-DD72AB08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C3D562-0A38-4B08-8909-EA8772103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981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3CE8823-0FFC-4F69-8B77-A55236AEF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4A3C52F-1ECC-4DBB-959B-9BD30ED24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BEE383D-C117-4211-AA3D-F58916569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7D8DC4-0869-49A5-BA81-1E2D5BC7E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9871E1-9FF3-4525-88CE-08DF4C9E9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006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85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F453C-5A28-42C1-8BDB-22E5DB78C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96148"/>
            <a:ext cx="9144000" cy="2387600"/>
          </a:xfrm>
        </p:spPr>
        <p:txBody>
          <a:bodyPr>
            <a:noAutofit/>
          </a:bodyPr>
          <a:lstStyle/>
          <a:p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Результати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а</a:t>
            </a:r>
            <a:r>
              <a:rPr lang="ru-RU" sz="32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нкетування</a:t>
            </a:r>
            <a:r>
              <a:rPr lang="ru-RU" sz="32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uk-UA" sz="3200" dirty="0">
                <a:solidFill>
                  <a:schemeClr val="bg1"/>
                </a:solidFill>
                <a:latin typeface="Arial Black" panose="020B0A04020102020204" pitchFamily="34" charset="0"/>
              </a:rPr>
              <a:t>здобувачів вищої освіти третього (</a:t>
            </a:r>
            <a:r>
              <a:rPr lang="uk-UA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освітньо</a:t>
            </a:r>
            <a:r>
              <a:rPr lang="uk-UA" sz="3200" dirty="0">
                <a:solidFill>
                  <a:schemeClr val="bg1"/>
                </a:solidFill>
                <a:latin typeface="Arial Black" panose="020B0A04020102020204" pitchFamily="34" charset="0"/>
              </a:rPr>
              <a:t>-наукового) рівня вищої освіти щодо якості організації та викладання освітньої  компоненти: "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Етика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і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методологія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наукового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дослідження.Основи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академічної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доброчесності</a:t>
            </a:r>
            <a:r>
              <a:rPr lang="en-BZ" sz="3200" dirty="0">
                <a:solidFill>
                  <a:schemeClr val="bg1"/>
                </a:solidFill>
                <a:latin typeface="Arial Black" panose="020B0A04020102020204" pitchFamily="34" charset="0"/>
              </a:rPr>
              <a:t>"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92925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іаграма відповідей у Формах. Назва запитання: Зміст дисципліни відповідав заявленим результатам навчання.&#10;&#10;&#10;. Кількість відповідей: 3 відповіді.">
            <a:extLst>
              <a:ext uri="{FF2B5EF4-FFF2-40B4-BE49-F238E27FC236}">
                <a16:creationId xmlns:a16="http://schemas.microsoft.com/office/drawing/2014/main" id="{1CECA5F5-AFDF-406A-AA40-60993FA27A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619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іаграма відповідей у Формах. Назва запитання: Структура дисципліни була логічною та послідовною  . Кількість відповідей: 3 відповіді.">
            <a:extLst>
              <a:ext uri="{FF2B5EF4-FFF2-40B4-BE49-F238E27FC236}">
                <a16:creationId xmlns:a16="http://schemas.microsoft.com/office/drawing/2014/main" id="{D026208A-4763-4F5F-BAAB-33B8BF725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41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іаграма відповідей у Формах. Назва запитання: Чи задоволені Ви формами та методами навчання ?. Кількість відповідей: 3 відповіді.">
            <a:extLst>
              <a:ext uri="{FF2B5EF4-FFF2-40B4-BE49-F238E27FC236}">
                <a16:creationId xmlns:a16="http://schemas.microsoft.com/office/drawing/2014/main" id="{BAF57752-3EA7-4273-804C-E242FF682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07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іаграма відповідей у Формах. Назва запитання: Чи задоволені Ви формами та методами оцінювання ?. Кількість відповідей: 3 відповіді.">
            <a:extLst>
              <a:ext uri="{FF2B5EF4-FFF2-40B4-BE49-F238E27FC236}">
                <a16:creationId xmlns:a16="http://schemas.microsoft.com/office/drawing/2014/main" id="{4450ED2F-1517-410D-BB53-EFAD4F59F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872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Діаграма відповідей у Формах. Назва запитання:   Обсяг навчального матеріалу був:  . Кількість відповідей: 3 відповіді.">
            <a:extLst>
              <a:ext uri="{FF2B5EF4-FFF2-40B4-BE49-F238E27FC236}">
                <a16:creationId xmlns:a16="http://schemas.microsoft.com/office/drawing/2014/main" id="{42927427-32E7-4C87-9A67-11115C62C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61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Діаграма відповідей у Формах. Назва запитання: Загальна оцінка якості викладання освітньої компоненти:&#10;&#10;&#10;. Кількість відповідей: 3 відповіді.">
            <a:extLst>
              <a:ext uri="{FF2B5EF4-FFF2-40B4-BE49-F238E27FC236}">
                <a16:creationId xmlns:a16="http://schemas.microsoft.com/office/drawing/2014/main" id="{C519A47B-3435-4240-9668-FF1F97DB5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225"/>
            <a:ext cx="12192000" cy="57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915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Діаграма відповідей у Формах. Назва запитання: Під час викладання освітньої компоненти дотримувалися принципів академічної доброчесності.. Кількість відповідей: 3 відповіді.">
            <a:extLst>
              <a:ext uri="{FF2B5EF4-FFF2-40B4-BE49-F238E27FC236}">
                <a16:creationId xmlns:a16="http://schemas.microsoft.com/office/drawing/2014/main" id="{550A8B8F-EE22-4D5A-8588-2AC5B61A5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575"/>
            <a:ext cx="12192000" cy="5529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602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Широкий екран</PresentationFormat>
  <Paragraphs>1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Тема Office</vt:lpstr>
      <vt:lpstr>Результати анкетування здобувачів вищої освіти третього (освітньо-наукового) рівня вищої освіти щодо якості організації та викладання освітньої  компоненти: "Етика і методологія наукового дослідження.Основи академічної доброчесності"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анкетування здобувачів вищої освіти третього (освітньо-наукового) рівня вищої освіти щодо якості організації та викладання освітньої  компоненти: "Англійська мова. Upper Intermediate"</dc:title>
  <dc:creator>User</dc:creator>
  <cp:lastModifiedBy>User</cp:lastModifiedBy>
  <cp:revision>3</cp:revision>
  <dcterms:created xsi:type="dcterms:W3CDTF">2026-01-19T14:05:47Z</dcterms:created>
  <dcterms:modified xsi:type="dcterms:W3CDTF">2026-01-19T14:09:32Z</dcterms:modified>
</cp:coreProperties>
</file>