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2851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3" d="100"/>
          <a:sy n="53" d="100"/>
        </p:scale>
        <p:origin x="68" y="12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F11A56E-C866-4661-A0A9-0E74B78EAA7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Підзаголовок 2">
            <a:extLst>
              <a:ext uri="{FF2B5EF4-FFF2-40B4-BE49-F238E27FC236}">
                <a16:creationId xmlns:a16="http://schemas.microsoft.com/office/drawing/2014/main" id="{60D05B6D-53EB-4258-AE9C-04C1288B12B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uk-UA"/>
              <a:t>Клацніть, щоб редагувати стиль зразка підзаголовка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7528F7D8-87FA-4CD6-BFA1-4C9FA94797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1F1A1-8569-45B0-BF5E-ECF4FB6831CD}" type="datetimeFigureOut">
              <a:rPr lang="uk-UA" smtClean="0"/>
              <a:t>19.01.2026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10099442-7557-4329-BC73-5CE7AC9219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396420F3-737E-43E9-9C8E-A841C5CAD9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417BC-A274-4313-9986-5246A6B2441B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4238771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15F9590-5865-4F57-B69C-224C62DCD3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ертикального тексту 2">
            <a:extLst>
              <a:ext uri="{FF2B5EF4-FFF2-40B4-BE49-F238E27FC236}">
                <a16:creationId xmlns:a16="http://schemas.microsoft.com/office/drawing/2014/main" id="{4E42D0BE-07BA-48E9-A335-86BD706D57D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44712FB6-6BC4-40BF-A168-B1D2B26136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1F1A1-8569-45B0-BF5E-ECF4FB6831CD}" type="datetimeFigureOut">
              <a:rPr lang="uk-UA" smtClean="0"/>
              <a:t>19.01.2026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CF1F2859-671E-4C63-BC9E-1C3364E94B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5E4EC75B-A91E-4B18-91D1-8F84AD6C78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417BC-A274-4313-9986-5246A6B2441B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9956898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ий заголовок 1">
            <a:extLst>
              <a:ext uri="{FF2B5EF4-FFF2-40B4-BE49-F238E27FC236}">
                <a16:creationId xmlns:a16="http://schemas.microsoft.com/office/drawing/2014/main" id="{16DA8C9B-60C3-4FE6-AECC-BC2DA930D3D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ертикального тексту 2">
            <a:extLst>
              <a:ext uri="{FF2B5EF4-FFF2-40B4-BE49-F238E27FC236}">
                <a16:creationId xmlns:a16="http://schemas.microsoft.com/office/drawing/2014/main" id="{D416E582-AC9E-4BAD-B1B4-BC44882A111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03731242-3D5C-41D8-85E4-036E0507D9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1F1A1-8569-45B0-BF5E-ECF4FB6831CD}" type="datetimeFigureOut">
              <a:rPr lang="uk-UA" smtClean="0"/>
              <a:t>19.01.2026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EBA92482-D94C-4159-B430-4A3D972A30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F1FDABDA-5EC8-47D7-8D8D-80517BD56E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417BC-A274-4313-9986-5246A6B2441B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3724105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A51DFC4-1307-406B-BFD3-6C2013BE1E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4DF713E9-2D92-486E-BDE6-25D26D5AA8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13FAA557-EDB8-4A34-ABC7-56A9174801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1F1A1-8569-45B0-BF5E-ECF4FB6831CD}" type="datetimeFigureOut">
              <a:rPr lang="uk-UA" smtClean="0"/>
              <a:t>19.01.2026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A3649877-2081-4727-A311-445117A118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AD2103EF-26E4-4CBF-9D44-B85ECAE546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417BC-A274-4313-9986-5246A6B2441B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6027029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B41EE71-F24F-4A10-9C02-3D7E82EF18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8E7E2F81-7ECB-456B-BA1B-6904AF6CC72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841F5BEC-2825-4411-B131-3A6CBC1E3D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1F1A1-8569-45B0-BF5E-ECF4FB6831CD}" type="datetimeFigureOut">
              <a:rPr lang="uk-UA" smtClean="0"/>
              <a:t>19.01.2026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7E81438D-96DD-4F77-884C-24AFDB17ED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C3E4A00F-8F3B-4346-A801-7CE0824C4D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417BC-A274-4313-9986-5246A6B2441B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6811732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8B90112-1061-4BC8-977C-4E748114AC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0C789E0A-7DAE-4546-A1B5-84AF8CDBD39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вмісту 3">
            <a:extLst>
              <a:ext uri="{FF2B5EF4-FFF2-40B4-BE49-F238E27FC236}">
                <a16:creationId xmlns:a16="http://schemas.microsoft.com/office/drawing/2014/main" id="{26EEDBCF-47E9-4BAF-86AC-04586DF1EE6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id="{AF97851D-50E3-474D-8FA6-AF83FD29FD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1F1A1-8569-45B0-BF5E-ECF4FB6831CD}" type="datetimeFigureOut">
              <a:rPr lang="uk-UA" smtClean="0"/>
              <a:t>19.01.2026</a:t>
            </a:fld>
            <a:endParaRPr lang="uk-UA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E2471813-D435-4BFF-BC4E-6427965F10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C08922BE-696F-42C4-A421-96D5F47687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417BC-A274-4313-9986-5246A6B2441B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232461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B5D1AF4-C398-4867-99F9-5F22368F00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3891B3C9-4E0C-46E7-AE47-7DA4F8D664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Місце для вмісту 3">
            <a:extLst>
              <a:ext uri="{FF2B5EF4-FFF2-40B4-BE49-F238E27FC236}">
                <a16:creationId xmlns:a16="http://schemas.microsoft.com/office/drawing/2014/main" id="{8653C145-0C2A-433E-AD04-4B9D87CFF9A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5" name="Місце для тексту 4">
            <a:extLst>
              <a:ext uri="{FF2B5EF4-FFF2-40B4-BE49-F238E27FC236}">
                <a16:creationId xmlns:a16="http://schemas.microsoft.com/office/drawing/2014/main" id="{CA760BA4-12A1-4486-A249-9AC5CDBD9F2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6" name="Місце для вмісту 5">
            <a:extLst>
              <a:ext uri="{FF2B5EF4-FFF2-40B4-BE49-F238E27FC236}">
                <a16:creationId xmlns:a16="http://schemas.microsoft.com/office/drawing/2014/main" id="{FDF8BA71-4CF5-4A0F-8DEC-53F6D318F5D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7" name="Місце для дати 6">
            <a:extLst>
              <a:ext uri="{FF2B5EF4-FFF2-40B4-BE49-F238E27FC236}">
                <a16:creationId xmlns:a16="http://schemas.microsoft.com/office/drawing/2014/main" id="{B0F51D24-1534-491E-A14A-2DD00D0321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1F1A1-8569-45B0-BF5E-ECF4FB6831CD}" type="datetimeFigureOut">
              <a:rPr lang="uk-UA" smtClean="0"/>
              <a:t>19.01.2026</a:t>
            </a:fld>
            <a:endParaRPr lang="uk-UA"/>
          </a:p>
        </p:txBody>
      </p:sp>
      <p:sp>
        <p:nvSpPr>
          <p:cNvPr id="8" name="Місце для нижнього колонтитула 7">
            <a:extLst>
              <a:ext uri="{FF2B5EF4-FFF2-40B4-BE49-F238E27FC236}">
                <a16:creationId xmlns:a16="http://schemas.microsoft.com/office/drawing/2014/main" id="{32E5CB6F-1516-48EB-BC44-23C6232AEB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Місце для номера слайда 8">
            <a:extLst>
              <a:ext uri="{FF2B5EF4-FFF2-40B4-BE49-F238E27FC236}">
                <a16:creationId xmlns:a16="http://schemas.microsoft.com/office/drawing/2014/main" id="{BCA63EE4-8E30-44AB-8095-A1B6808D4B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417BC-A274-4313-9986-5246A6B2441B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2083365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C889CF7-462F-4E4B-8880-8756241D82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дати 2">
            <a:extLst>
              <a:ext uri="{FF2B5EF4-FFF2-40B4-BE49-F238E27FC236}">
                <a16:creationId xmlns:a16="http://schemas.microsoft.com/office/drawing/2014/main" id="{E42AC1DF-3A60-47E7-85D3-062E2D6D7D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1F1A1-8569-45B0-BF5E-ECF4FB6831CD}" type="datetimeFigureOut">
              <a:rPr lang="uk-UA" smtClean="0"/>
              <a:t>19.01.2026</a:t>
            </a:fld>
            <a:endParaRPr lang="uk-UA"/>
          </a:p>
        </p:txBody>
      </p:sp>
      <p:sp>
        <p:nvSpPr>
          <p:cNvPr id="4" name="Місце для нижнього колонтитула 3">
            <a:extLst>
              <a:ext uri="{FF2B5EF4-FFF2-40B4-BE49-F238E27FC236}">
                <a16:creationId xmlns:a16="http://schemas.microsoft.com/office/drawing/2014/main" id="{B7C40816-1369-441D-AD2B-F13BEE2A89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Місце для номера слайда 4">
            <a:extLst>
              <a:ext uri="{FF2B5EF4-FFF2-40B4-BE49-F238E27FC236}">
                <a16:creationId xmlns:a16="http://schemas.microsoft.com/office/drawing/2014/main" id="{05B0A9F6-FF82-49C1-8EFF-CC53F02FA5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417BC-A274-4313-9986-5246A6B2441B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6628431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дати 1">
            <a:extLst>
              <a:ext uri="{FF2B5EF4-FFF2-40B4-BE49-F238E27FC236}">
                <a16:creationId xmlns:a16="http://schemas.microsoft.com/office/drawing/2014/main" id="{299B8065-2DE6-42EC-8EBE-6039DF7073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1F1A1-8569-45B0-BF5E-ECF4FB6831CD}" type="datetimeFigureOut">
              <a:rPr lang="uk-UA" smtClean="0"/>
              <a:t>19.01.2026</a:t>
            </a:fld>
            <a:endParaRPr lang="uk-UA"/>
          </a:p>
        </p:txBody>
      </p:sp>
      <p:sp>
        <p:nvSpPr>
          <p:cNvPr id="3" name="Місце для нижнього колонтитула 2">
            <a:extLst>
              <a:ext uri="{FF2B5EF4-FFF2-40B4-BE49-F238E27FC236}">
                <a16:creationId xmlns:a16="http://schemas.microsoft.com/office/drawing/2014/main" id="{7C29BC49-602A-4B86-BF35-C3FB8A7397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BB5C7A21-9401-43CD-933E-48A9E82CC0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417BC-A274-4313-9986-5246A6B2441B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2932598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CAED1FB-0004-4759-9184-BA2788FCE6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64EFEF02-84DE-4DE4-B665-DF9666DA3B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тексту 3">
            <a:extLst>
              <a:ext uri="{FF2B5EF4-FFF2-40B4-BE49-F238E27FC236}">
                <a16:creationId xmlns:a16="http://schemas.microsoft.com/office/drawing/2014/main" id="{EFF982C3-6F02-484E-B824-A4B9915DFB8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id="{721ECE87-4FFD-478D-9F47-D4102CE083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1F1A1-8569-45B0-BF5E-ECF4FB6831CD}" type="datetimeFigureOut">
              <a:rPr lang="uk-UA" smtClean="0"/>
              <a:t>19.01.2026</a:t>
            </a:fld>
            <a:endParaRPr lang="uk-UA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BC74AB79-A084-4C1B-80C8-4E9407EC13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07BA5153-F5A4-4C85-A6EC-CFDB1A9B07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417BC-A274-4313-9986-5246A6B2441B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6750678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C8C389C-6B8D-44E8-9119-58B29923F6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зображення 2">
            <a:extLst>
              <a:ext uri="{FF2B5EF4-FFF2-40B4-BE49-F238E27FC236}">
                <a16:creationId xmlns:a16="http://schemas.microsoft.com/office/drawing/2014/main" id="{C7E71260-CEAA-43D8-9DED-AA3F28072CB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/>
          </a:p>
        </p:txBody>
      </p:sp>
      <p:sp>
        <p:nvSpPr>
          <p:cNvPr id="4" name="Місце для тексту 3">
            <a:extLst>
              <a:ext uri="{FF2B5EF4-FFF2-40B4-BE49-F238E27FC236}">
                <a16:creationId xmlns:a16="http://schemas.microsoft.com/office/drawing/2014/main" id="{2B3F589F-E87F-4828-ABB6-091638D2834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id="{2DE4832A-E086-4D6E-A878-D5DAA56B07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1F1A1-8569-45B0-BF5E-ECF4FB6831CD}" type="datetimeFigureOut">
              <a:rPr lang="uk-UA" smtClean="0"/>
              <a:t>19.01.2026</a:t>
            </a:fld>
            <a:endParaRPr lang="uk-UA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3545553F-09FD-4C00-8718-DD72AB08D1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5AC3D562-0A38-4B08-8909-EA87721039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417BC-A274-4313-9986-5246A6B2441B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9598135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аголовка 1">
            <a:extLst>
              <a:ext uri="{FF2B5EF4-FFF2-40B4-BE49-F238E27FC236}">
                <a16:creationId xmlns:a16="http://schemas.microsoft.com/office/drawing/2014/main" id="{73CE8823-0FFC-4F69-8B77-A55236AEF2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E4A3C52F-1ECC-4DBB-959B-9BD30ED246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5BEE383D-C117-4211-AA3D-F58916569E0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61F1A1-8569-45B0-BF5E-ECF4FB6831CD}" type="datetimeFigureOut">
              <a:rPr lang="uk-UA" smtClean="0"/>
              <a:t>19.01.2026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167D8DC4-0869-49A5-BA81-1E2D5BC7EEF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2C9871E1-9FF3-4525-88CE-08DF4C9E997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5417BC-A274-4313-9986-5246A6B2441B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7800666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2851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AEF453C-5A28-42C1-8BDB-22E5DB78C4B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235200"/>
            <a:ext cx="9144000" cy="2387600"/>
          </a:xfrm>
        </p:spPr>
        <p:txBody>
          <a:bodyPr>
            <a:noAutofit/>
          </a:bodyPr>
          <a:lstStyle/>
          <a:p>
            <a:r>
              <a:rPr lang="ru-RU" sz="3200" dirty="0" err="1">
                <a:solidFill>
                  <a:schemeClr val="bg1"/>
                </a:solidFill>
                <a:latin typeface="Arial Black" panose="020B0A04020102020204" pitchFamily="34" charset="0"/>
              </a:rPr>
              <a:t>Результати</a:t>
            </a:r>
            <a:r>
              <a:rPr lang="ru-RU" sz="3200" dirty="0">
                <a:solidFill>
                  <a:schemeClr val="bg1"/>
                </a:solidFill>
                <a:latin typeface="Arial Black" panose="020B0A04020102020204" pitchFamily="34" charset="0"/>
              </a:rPr>
              <a:t> </a:t>
            </a:r>
            <a:r>
              <a:rPr lang="ru-RU" sz="3200" dirty="0" err="1">
                <a:solidFill>
                  <a:schemeClr val="bg1"/>
                </a:solidFill>
                <a:latin typeface="Arial Black" panose="020B0A04020102020204" pitchFamily="34" charset="0"/>
              </a:rPr>
              <a:t>а</a:t>
            </a:r>
            <a:r>
              <a:rPr lang="ru-RU" sz="3200" b="0" i="0" dirty="0" err="1">
                <a:solidFill>
                  <a:schemeClr val="bg1"/>
                </a:solidFill>
                <a:effectLst/>
                <a:latin typeface="Arial Black" panose="020B0A04020102020204" pitchFamily="34" charset="0"/>
              </a:rPr>
              <a:t>нкетування</a:t>
            </a:r>
            <a:r>
              <a:rPr lang="ru-RU" sz="3200" b="0" i="0" dirty="0">
                <a:solidFill>
                  <a:schemeClr val="bg1"/>
                </a:solidFill>
                <a:effectLst/>
                <a:latin typeface="Arial Black" panose="020B0A04020102020204" pitchFamily="34" charset="0"/>
              </a:rPr>
              <a:t> </a:t>
            </a:r>
            <a:r>
              <a:rPr lang="uk-UA" sz="3200" dirty="0">
                <a:solidFill>
                  <a:schemeClr val="bg1"/>
                </a:solidFill>
                <a:latin typeface="Arial Black" panose="020B0A04020102020204" pitchFamily="34" charset="0"/>
              </a:rPr>
              <a:t>здобувачів вищої освіти третього (</a:t>
            </a:r>
            <a:r>
              <a:rPr lang="uk-UA" sz="3200" dirty="0" err="1">
                <a:solidFill>
                  <a:schemeClr val="bg1"/>
                </a:solidFill>
                <a:latin typeface="Arial Black" panose="020B0A04020102020204" pitchFamily="34" charset="0"/>
              </a:rPr>
              <a:t>освітньо</a:t>
            </a:r>
            <a:r>
              <a:rPr lang="uk-UA" sz="3200" dirty="0">
                <a:solidFill>
                  <a:schemeClr val="bg1"/>
                </a:solidFill>
                <a:latin typeface="Arial Black" panose="020B0A04020102020204" pitchFamily="34" charset="0"/>
              </a:rPr>
              <a:t>-наукового) рівня вищої освіти щодо якості організації та викладання освітньої  компоненти: "</a:t>
            </a:r>
            <a:r>
              <a:rPr lang="uk-UA" sz="3200" dirty="0" err="1">
                <a:solidFill>
                  <a:schemeClr val="bg1"/>
                </a:solidFill>
                <a:latin typeface="Arial Black" panose="020B0A04020102020204" pitchFamily="34" charset="0"/>
              </a:rPr>
              <a:t>Ортодонтія</a:t>
            </a:r>
            <a:r>
              <a:rPr lang="en-BZ" sz="3200" dirty="0">
                <a:solidFill>
                  <a:schemeClr val="bg1"/>
                </a:solidFill>
                <a:latin typeface="Arial Black" panose="020B0A04020102020204" pitchFamily="34" charset="0"/>
              </a:rPr>
              <a:t>"</a:t>
            </a:r>
            <a:endParaRPr lang="uk-UA" sz="3200" dirty="0"/>
          </a:p>
        </p:txBody>
      </p:sp>
    </p:spTree>
    <p:extLst>
      <p:ext uri="{BB962C8B-B14F-4D97-AF65-F5344CB8AC3E}">
        <p14:creationId xmlns:p14="http://schemas.microsoft.com/office/powerpoint/2010/main" val="39292533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Діаграма відповідей у Формах. Назва запитання: Зміст дисципліни відповідав заявленим результатам навчання.. Кількість відповідей: 2 відповіді.">
            <a:extLst>
              <a:ext uri="{FF2B5EF4-FFF2-40B4-BE49-F238E27FC236}">
                <a16:creationId xmlns:a16="http://schemas.microsoft.com/office/drawing/2014/main" id="{C8396753-9CA2-482C-94F4-0462D791D68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863600"/>
            <a:ext cx="12192000" cy="51292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436198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Діаграма відповідей у Формах. Назва запитання: Структура дисципліни була логічною та послідовною  . Кількість відповідей: 2 відповіді.">
            <a:extLst>
              <a:ext uri="{FF2B5EF4-FFF2-40B4-BE49-F238E27FC236}">
                <a16:creationId xmlns:a16="http://schemas.microsoft.com/office/drawing/2014/main" id="{2D0EA950-9F71-4E8F-B75C-5DCB2EED6D0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863600"/>
            <a:ext cx="12192000" cy="51292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504137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Діаграма відповідей у Формах. Назва запитання: Чи задоволені Ви формами та методами навчання ?. Кількість відповідей: 2 відповіді.">
            <a:extLst>
              <a:ext uri="{FF2B5EF4-FFF2-40B4-BE49-F238E27FC236}">
                <a16:creationId xmlns:a16="http://schemas.microsoft.com/office/drawing/2014/main" id="{253A8206-9DFA-434C-8229-02453A97761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863600"/>
            <a:ext cx="12192000" cy="51292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010711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Діаграма відповідей у Формах. Назва запитання: Чи задоволені Ви формами та методами оцінювання ?. Кількість відповідей: 2 відповіді.">
            <a:extLst>
              <a:ext uri="{FF2B5EF4-FFF2-40B4-BE49-F238E27FC236}">
                <a16:creationId xmlns:a16="http://schemas.microsoft.com/office/drawing/2014/main" id="{82435198-CC2C-41BB-830C-D5A5D964443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863600"/>
            <a:ext cx="12192000" cy="51292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808729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Діаграма відповідей у Формах. Назва запитання:   Обсяг навчального матеріалу був:  . Кількість відповідей: 2 відповіді.">
            <a:extLst>
              <a:ext uri="{FF2B5EF4-FFF2-40B4-BE49-F238E27FC236}">
                <a16:creationId xmlns:a16="http://schemas.microsoft.com/office/drawing/2014/main" id="{235D55FD-A474-4EE0-971E-62F9ECACB7C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863600"/>
            <a:ext cx="12192000" cy="51292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146138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Діаграма відповідей у Формах. Назва запитання: Загальна оцінка якості викладання освітньої компоненти:&#10;&#10;&#10;. Кількість відповідей: 2 відповіді.">
            <a:extLst>
              <a:ext uri="{FF2B5EF4-FFF2-40B4-BE49-F238E27FC236}">
                <a16:creationId xmlns:a16="http://schemas.microsoft.com/office/drawing/2014/main" id="{05ACB565-5C78-4435-9187-131B9FDACDB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30225"/>
            <a:ext cx="12192000" cy="57959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7491505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Діаграма відповідей у Формах. Назва запитання: Під час викладання освітньої компоненти дотримувалися принципів академічної доброчесності.. Кількість відповідей: 2 відповіді.">
            <a:extLst>
              <a:ext uri="{FF2B5EF4-FFF2-40B4-BE49-F238E27FC236}">
                <a16:creationId xmlns:a16="http://schemas.microsoft.com/office/drawing/2014/main" id="{853BA042-1C40-40B7-8E9C-84885F627DC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63575"/>
            <a:ext cx="12192000" cy="55292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5160235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Офіс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Офіс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23</Words>
  <Application>Microsoft Office PowerPoint</Application>
  <PresentationFormat>Широкий екран</PresentationFormat>
  <Paragraphs>1</Paragraphs>
  <Slides>8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8</vt:i4>
      </vt:variant>
    </vt:vector>
  </HeadingPairs>
  <TitlesOfParts>
    <vt:vector size="13" baseType="lpstr">
      <vt:lpstr>Arial</vt:lpstr>
      <vt:lpstr>Arial Black</vt:lpstr>
      <vt:lpstr>Calibri</vt:lpstr>
      <vt:lpstr>Calibri Light</vt:lpstr>
      <vt:lpstr>Тема Office</vt:lpstr>
      <vt:lpstr>Результати анкетування здобувачів вищої освіти третього (освітньо-наукового) рівня вищої освіти щодо якості організації та викладання освітньої  компоненти: "Ортодонтія"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Результати анкетування здобувачів вищої освіти третього (освітньо-наукового) рівня вищої освіти щодо якості організації та викладання освітньої  компоненти: "Англійська мова. Upper Intermediate"</dc:title>
  <dc:creator>User</dc:creator>
  <cp:lastModifiedBy>User</cp:lastModifiedBy>
  <cp:revision>3</cp:revision>
  <dcterms:created xsi:type="dcterms:W3CDTF">2026-01-19T14:05:47Z</dcterms:created>
  <dcterms:modified xsi:type="dcterms:W3CDTF">2026-01-19T14:13:15Z</dcterms:modified>
</cp:coreProperties>
</file>