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85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68" y="12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1A56E-C866-4661-A0A9-0E74B78EAA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60D05B6D-53EB-4258-AE9C-04C1288B12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528F7D8-87FA-4CD6-BFA1-4C9FA947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0099442-7557-4329-BC73-5CE7AC92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6420F3-737E-43E9-9C8E-A841C5CAD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87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5F9590-5865-4F57-B69C-224C62DC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E42D0BE-07BA-48E9-A335-86BD706D5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4712FB6-6BC4-40BF-A168-B1D2B261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F1F2859-671E-4C63-BC9E-1C3364E94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E4EC75B-A91E-4B18-91D1-8F84AD6C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5689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6DA8C9B-60C3-4FE6-AECC-BC2DA930D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416E582-AC9E-4BAD-B1B4-BC44882A1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3731242-3D5C-41D8-85E4-036E0507D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BA92482-D94C-4159-B430-4A3D972A3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1FDABDA-5EC8-47D7-8D8D-80517BD56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241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51DFC4-1307-406B-BFD3-6C2013BE1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F713E9-2D92-486E-BDE6-25D26D5AA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3FAA557-EDB8-4A34-ABC7-56A91748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3649877-2081-4727-A311-445117A1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D2103EF-26E4-4CBF-9D44-B85ECAE54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270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41EE71-F24F-4A10-9C02-3D7E82EF1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E7E2F81-7ECB-456B-BA1B-6904AF6CC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41F5BEC-2825-4411-B131-3A6CBC1E3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E81438D-96DD-4F77-884C-24AFDB17E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3E4A00F-8F3B-4346-A801-7CE0824C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1173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90112-1061-4BC8-977C-4E748114A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C789E0A-7DAE-4546-A1B5-84AF8CDBD3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6EEDBCF-47E9-4BAF-86AC-04586DF1E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F97851D-50E3-474D-8FA6-AF83FD29F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2471813-D435-4BFF-BC4E-6427965F1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C08922BE-696F-42C4-A421-96D5F476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246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5D1AF4-C398-4867-99F9-5F22368F0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891B3C9-4E0C-46E7-AE47-7DA4F8D66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8653C145-0C2A-433E-AD04-4B9D87CFF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A760BA4-12A1-4486-A249-9AC5CDBD9F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DF8BA71-4CF5-4A0F-8DEC-53F6D318F5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0F51D24-1534-491E-A14A-2DD00D032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32E5CB6F-1516-48EB-BC44-23C6232A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CA63EE4-8E30-44AB-8095-A1B6808D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8336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889CF7-462F-4E4B-8880-8756241D8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42AC1DF-3A60-47E7-85D3-062E2D6D7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B7C40816-1369-441D-AD2B-F13BEE2A8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5B0A9F6-FF82-49C1-8EFF-CC53F02FA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2843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299B8065-2DE6-42EC-8EBE-6039DF707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7C29BC49-602A-4B86-BF35-C3FB8A739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B5C7A21-9401-43CD-933E-48A9E82C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93259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AED1FB-0004-4759-9184-BA2788FC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4EFEF02-84DE-4DE4-B665-DF9666DA3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FF982C3-6F02-484E-B824-A4B9915DFB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21ECE87-4FFD-478D-9F47-D4102CE0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C74AB79-A084-4C1B-80C8-4E9407EC1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07BA5153-F5A4-4C85-A6EC-CFDB1A9B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5067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C389C-6B8D-44E8-9119-58B29923F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C7E71260-CEAA-43D8-9DED-AA3F28072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B3F589F-E87F-4828-ABB6-091638D283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DE4832A-E086-4D6E-A878-D5DAA56B0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545553F-09FD-4C00-8718-DD72AB08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AC3D562-0A38-4B08-8909-EA8772103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981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3CE8823-0FFC-4F69-8B77-A55236AEF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E4A3C52F-1ECC-4DBB-959B-9BD30ED24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BEE383D-C117-4211-AA3D-F58916569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1F1A1-8569-45B0-BF5E-ECF4FB6831CD}" type="datetimeFigureOut">
              <a:rPr lang="uk-UA" smtClean="0"/>
              <a:t>19.01.2026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67D8DC4-0869-49A5-BA81-1E2D5BC7EE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C9871E1-9FF3-4525-88CE-08DF4C9E9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417BC-A274-4313-9986-5246A6B2441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0066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85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F453C-5A28-42C1-8BDB-22E5DB78C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Autofit/>
          </a:bodyPr>
          <a:lstStyle/>
          <a:p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Результати</a:t>
            </a:r>
            <a:r>
              <a:rPr lang="ru-RU" sz="3200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ru-RU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а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нкетування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здобувачів вищої освіти третього (</a:t>
            </a:r>
            <a:r>
              <a:rPr lang="uk-UA" sz="3200" dirty="0" err="1">
                <a:solidFill>
                  <a:schemeClr val="bg1"/>
                </a:solidFill>
                <a:latin typeface="Arial Black" panose="020B0A04020102020204" pitchFamily="34" charset="0"/>
              </a:rPr>
              <a:t>освітньо</a:t>
            </a:r>
            <a:r>
              <a:rPr lang="uk-UA" sz="3200" dirty="0">
                <a:solidFill>
                  <a:schemeClr val="bg1"/>
                </a:solidFill>
                <a:latin typeface="Arial Black" panose="020B0A04020102020204" pitchFamily="34" charset="0"/>
              </a:rPr>
              <a:t>-наукового) рівня вищої освіти щодо якості організації та викладання освітньої  компоненти: "Терапевтична стоматологія</a:t>
            </a:r>
            <a:r>
              <a:rPr lang="en-BZ" sz="3200" dirty="0">
                <a:solidFill>
                  <a:schemeClr val="bg1"/>
                </a:solidFill>
                <a:latin typeface="Arial Black" panose="020B0A04020102020204" pitchFamily="34" charset="0"/>
              </a:rPr>
              <a:t>"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929253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іаграма відповідей у Формах. Назва запитання: Зміст дисципліни відповідав заявленим результатам навчання.. Кількість відповідей: 1 відповідь.">
            <a:extLst>
              <a:ext uri="{FF2B5EF4-FFF2-40B4-BE49-F238E27FC236}">
                <a16:creationId xmlns:a16="http://schemas.microsoft.com/office/drawing/2014/main" id="{A350E2CA-388F-441F-B611-C3CFDE008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3619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Діаграма відповідей у Формах. Назва запитання: Структура дисципліни була логічною та послідовною  . Кількість відповідей: 1 відповідь.">
            <a:extLst>
              <a:ext uri="{FF2B5EF4-FFF2-40B4-BE49-F238E27FC236}">
                <a16:creationId xmlns:a16="http://schemas.microsoft.com/office/drawing/2014/main" id="{758DB0E3-EE51-47E4-9DEA-CA4125682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413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іаграма відповідей у Формах. Назва запитання: Чи задоволені Ви формами та методами навчання ?. Кількість відповідей: 1 відповідь.">
            <a:extLst>
              <a:ext uri="{FF2B5EF4-FFF2-40B4-BE49-F238E27FC236}">
                <a16:creationId xmlns:a16="http://schemas.microsoft.com/office/drawing/2014/main" id="{43556A5D-9F29-4A18-B39C-7BD3E29A0B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071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Діаграма відповідей у Формах. Назва запитання: Чи задоволені Ви формами та методами оцінювання ?. Кількість відповідей: 1 відповідь.">
            <a:extLst>
              <a:ext uri="{FF2B5EF4-FFF2-40B4-BE49-F238E27FC236}">
                <a16:creationId xmlns:a16="http://schemas.microsoft.com/office/drawing/2014/main" id="{5D07415A-DAC6-437D-BFDB-5762D71BB3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872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Діаграма відповідей у Формах. Назва запитання:   Обсяг навчального матеріалу був:  . Кількість відповідей: 1 відповідь.">
            <a:extLst>
              <a:ext uri="{FF2B5EF4-FFF2-40B4-BE49-F238E27FC236}">
                <a16:creationId xmlns:a16="http://schemas.microsoft.com/office/drawing/2014/main" id="{D0F9B576-FC96-4F6E-8617-2C705B53D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3600"/>
            <a:ext cx="12192000" cy="5129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61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Діаграма відповідей у Формах. Назва запитання: Загальна оцінка якості викладання освітньої компоненти:&#10;&#10;&#10;. Кількість відповідей: 1 відповідь.">
            <a:extLst>
              <a:ext uri="{FF2B5EF4-FFF2-40B4-BE49-F238E27FC236}">
                <a16:creationId xmlns:a16="http://schemas.microsoft.com/office/drawing/2014/main" id="{CEDB7209-A746-4961-A6C9-201BD83C0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0225"/>
            <a:ext cx="12192000" cy="579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915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Діаграма відповідей у Формах. Назва запитання: Під час викладання освітньої компоненти дотримувалися принципів академічної доброчесності.. Кількість відповідей: 1 відповідь.">
            <a:extLst>
              <a:ext uri="{FF2B5EF4-FFF2-40B4-BE49-F238E27FC236}">
                <a16:creationId xmlns:a16="http://schemas.microsoft.com/office/drawing/2014/main" id="{18A25372-D60D-492F-A2A8-A8682CFB8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575"/>
            <a:ext cx="12192000" cy="552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6023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Широкий екран</PresentationFormat>
  <Paragraphs>1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Тема Office</vt:lpstr>
      <vt:lpstr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"Терапевтична стоматологія"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Результати анкетування здобувачів вищої освіти третього (освітньо-наукового) рівня вищої освіти щодо якості організації та викладання освітньої  компоненти: "Англійська мова. Upper Intermediate"</dc:title>
  <dc:creator>User</dc:creator>
  <cp:lastModifiedBy>User</cp:lastModifiedBy>
  <cp:revision>3</cp:revision>
  <dcterms:created xsi:type="dcterms:W3CDTF">2026-01-19T14:05:47Z</dcterms:created>
  <dcterms:modified xsi:type="dcterms:W3CDTF">2026-01-19T14:14:04Z</dcterms:modified>
</cp:coreProperties>
</file>