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93" r:id="rId2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FA054-25FF-424E-9320-F2E86CDFA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79E3A7E-2EBC-44E3-9110-FDBAA8360D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FAA8DA-A110-413F-87B1-E69061A66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9DC6-87EE-4594-BCEE-CD3D7F982CD3}" type="datetimeFigureOut">
              <a:rPr lang="uk-UA" smtClean="0"/>
              <a:t>10.02.2026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BC2C1C-9848-4596-BD1A-2882B758F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461AEA-0092-4E60-BD4E-66330EF52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C86E-8857-48C0-9AAB-89B8289702B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2407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1B82D-BEA8-480D-8E15-26C1187E2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CE2EC7-1368-4ED0-BF62-2734243EA4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752299-D1CC-4F11-9353-D14E3CE58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9DC6-87EE-4594-BCEE-CD3D7F982CD3}" type="datetimeFigureOut">
              <a:rPr lang="uk-UA" smtClean="0"/>
              <a:t>10.02.2026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62B184B-E777-4B44-8518-364BA14C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4AD0D4E-453E-497A-8F8F-505641B8B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C86E-8857-48C0-9AAB-89B8289702B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468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6B2C49C-E951-4F42-B685-99234162C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6498C95-607E-4B5C-89E9-4B8ED0508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B576EC-8409-405D-A603-C6B8AD6A0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9DC6-87EE-4594-BCEE-CD3D7F982CD3}" type="datetimeFigureOut">
              <a:rPr lang="uk-UA" smtClean="0"/>
              <a:t>10.02.2026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DE8360E-9C9A-4FC4-9DEE-B5269EC7E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7A9EF8A-0EC5-4502-957D-C40880F15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C86E-8857-48C0-9AAB-89B8289702B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170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B9553E-1BAC-4DF9-868E-1799908F0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343CF7F-4080-49A3-BCFE-D134CE6E5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D8C4FC0-DD8C-4B49-8AD7-23756560A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9DC6-87EE-4594-BCEE-CD3D7F982CD3}" type="datetimeFigureOut">
              <a:rPr lang="uk-UA" smtClean="0"/>
              <a:t>10.02.2026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28CEF63-10A9-4E1C-88CE-734662532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DC1D182-8ACC-4507-9D9F-0A88E6075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C86E-8857-48C0-9AAB-89B8289702B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0462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7027A-5EAC-4E7C-BBFF-E962C4748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9391366-B281-411F-8B32-DDAD9C585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C4C3A2D-1B5A-40F8-B43A-23CC29A7D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9DC6-87EE-4594-BCEE-CD3D7F982CD3}" type="datetimeFigureOut">
              <a:rPr lang="uk-UA" smtClean="0"/>
              <a:t>10.02.2026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FFD1FC4-6BE9-441D-ACED-D70117090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898C0A-B250-4BD5-8F13-86E5D8BF6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C86E-8857-48C0-9AAB-89B8289702B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5974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427F7-4E08-4C49-94D2-EBDA0EFA5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9354023-CE87-47FF-9E7F-525D94705F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E0A41A8-6881-4476-8324-C26B67BB7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7D5702F-7A76-4C7B-8C16-77308FF4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9DC6-87EE-4594-BCEE-CD3D7F982CD3}" type="datetimeFigureOut">
              <a:rPr lang="uk-UA" smtClean="0"/>
              <a:t>10.02.2026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3D0D951-F369-4CAA-99D4-BFF4C417C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EB0126-3563-4782-8295-91865160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C86E-8857-48C0-9AAB-89B8289702B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6970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CDC79-4420-4B1B-9E95-37AABBA4B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E77378D-0256-4BC2-A2A4-1F3669A32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EF35CAE-F6AF-47CC-B59E-BF29EC886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BED951F-A1D0-421D-926F-06A12A2A9C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22A9816-A1F0-4463-BA25-74499FD86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8496148-BBD4-4516-AD8D-C83EF46E4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9DC6-87EE-4594-BCEE-CD3D7F982CD3}" type="datetimeFigureOut">
              <a:rPr lang="uk-UA" smtClean="0"/>
              <a:t>10.02.2026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BF4A41A-162D-47EF-99A8-0C67BA723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33A3EBE-E6E8-46D3-B2BA-0797056AB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C86E-8857-48C0-9AAB-89B8289702B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8437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A875E-3ABD-4BDD-A4CC-4E56FDEF5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E822012-F293-40A5-B7AE-2F1E5CA45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9DC6-87EE-4594-BCEE-CD3D7F982CD3}" type="datetimeFigureOut">
              <a:rPr lang="uk-UA" smtClean="0"/>
              <a:t>10.02.2026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5C0733D-500F-46B0-9381-E97C214FA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54F3BAB-F260-4E32-AE36-B14ABA44B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C86E-8857-48C0-9AAB-89B8289702B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7305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4E9C136-51A2-47F2-9287-1D073EEB9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9DC6-87EE-4594-BCEE-CD3D7F982CD3}" type="datetimeFigureOut">
              <a:rPr lang="uk-UA" smtClean="0"/>
              <a:t>10.02.2026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DB7DF0C-2012-466F-AE06-B76623F72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2BFE8DB-A335-44B1-9EB5-549298E9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C86E-8857-48C0-9AAB-89B8289702B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771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25B4D-9550-49E6-9D96-A779FB764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92D7DA4-1FF9-4102-83EB-6CD08CCAD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7E4375D-AF98-4465-99FA-CB906626E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768EB29-0DD8-4C91-8D97-6FA3E6E66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9DC6-87EE-4594-BCEE-CD3D7F982CD3}" type="datetimeFigureOut">
              <a:rPr lang="uk-UA" smtClean="0"/>
              <a:t>10.02.2026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E013A68-BBCB-4AD8-82C0-697970093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A295020-D0CC-4C92-B73A-DD7B52794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C86E-8857-48C0-9AAB-89B8289702B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927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4ECEE8-0690-40DB-B59C-B6E37229C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D4256D8F-7410-4E09-892D-3F3FF71BA7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54A70D-CA04-4FD6-A832-7EDC519A6C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8559E0-35FF-4A46-AF52-9C6A94D2D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9DC6-87EE-4594-BCEE-CD3D7F982CD3}" type="datetimeFigureOut">
              <a:rPr lang="uk-UA" smtClean="0"/>
              <a:t>10.02.2026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FDFA00-F3B4-444D-B382-309CAA902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33FA301-BA35-47BE-B018-ED602F4DC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C86E-8857-48C0-9AAB-89B8289702B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0022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0946E34-AA53-4284-A7F6-5EB7C6D55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387A8AB-16DE-4488-8A74-648444F90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C95E2E1-229E-4E8F-8B2F-3958225FF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69DC6-87EE-4594-BCEE-CD3D7F982CD3}" type="datetimeFigureOut">
              <a:rPr lang="uk-UA" smtClean="0"/>
              <a:t>10.02.2026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352443E-87D9-4800-B891-A99F0AB0DB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43E535E-6E35-4332-A366-016F6A634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BC86E-8857-48C0-9AAB-89B8289702B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738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83C345-FE0A-455B-A5AB-D8D2BCC588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9990" y="1672258"/>
            <a:ext cx="9932020" cy="3264016"/>
          </a:xfrm>
        </p:spPr>
        <p:txBody>
          <a:bodyPr>
            <a:noAutofit/>
          </a:bodyPr>
          <a:lstStyle/>
          <a:p>
            <a:r>
              <a:rPr lang="ru-RU" sz="4000" dirty="0" err="1">
                <a:solidFill>
                  <a:schemeClr val="bg1"/>
                </a:solidFill>
                <a:latin typeface="Arial Black" panose="020B0A04020102020204" pitchFamily="34" charset="0"/>
              </a:rPr>
              <a:t>Результати</a:t>
            </a:r>
            <a:r>
              <a:rPr lang="ru-RU" sz="4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Arial Black" panose="020B0A04020102020204" pitchFamily="34" charset="0"/>
              </a:rPr>
              <a:t>а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нкетування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науково-педагогічних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працівиків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Буковинського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державного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медичного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університету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щодо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оцінювання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якості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ОНП «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Стоматологія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»</a:t>
            </a:r>
            <a:endParaRPr lang="uk-UA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234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Діаграма відповідей у Формах. Назва запитання: Звідки Ви отримуєте інформацію про можливості підвищення кваліфікації за фахом?&#10;. Кількість відповідей: 14 відповідей.">
            <a:extLst>
              <a:ext uri="{FF2B5EF4-FFF2-40B4-BE49-F238E27FC236}">
                <a16:creationId xmlns:a16="http://schemas.microsoft.com/office/drawing/2014/main" id="{52694928-B568-4094-BE27-E96EA845E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213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Діаграма відповідей у Формах. Назва запитання: Чи залучені Ви до розробки, моніторингу, перегляду освітньо-професійних, освітньо-наукових  програм за Вашою спеціальністю? &#10;. Кількість відповідей: 14 відповідей.">
            <a:extLst>
              <a:ext uri="{FF2B5EF4-FFF2-40B4-BE49-F238E27FC236}">
                <a16:creationId xmlns:a16="http://schemas.microsoft.com/office/drawing/2014/main" id="{1789D234-2FCD-4256-82DB-A5E113409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2192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231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Діаграма відповідей у Формах. Назва запитання:  Чи враховані Ваші особисті пропозиції щодо формулювання цілей та програмних результатів навчання під час перегляду та/або оновлення змісту освітньої програми?&#10;. Кількість відповідей: 14 відповідей.">
            <a:extLst>
              <a:ext uri="{FF2B5EF4-FFF2-40B4-BE49-F238E27FC236}">
                <a16:creationId xmlns:a16="http://schemas.microsoft.com/office/drawing/2014/main" id="{D6B93A01-F1CA-4CE0-9EDA-BB29C645A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2192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841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Діаграма відповідей у Формах. Назва запитання: Як часто оновлюється зміст робочих програм навчальних дисциплін на основі наукових досягнень і сучасних практик?  &#10;. Кількість відповідей: 14 відповідей.">
            <a:extLst>
              <a:ext uri="{FF2B5EF4-FFF2-40B4-BE49-F238E27FC236}">
                <a16:creationId xmlns:a16="http://schemas.microsoft.com/office/drawing/2014/main" id="{3447A5D5-3E12-4649-8ABA-A4D1F5D3A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2192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881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Діаграма відповідей у Формах. Назва запитання: Чи вважаєте Ви освітню програму за дисципліною, яку Ви викладаєте, відповідною рівню розвитку науки та практики за Вашою спеціальністю?&#10;. Кількість відповідей: 14 відповідей.">
            <a:extLst>
              <a:ext uri="{FF2B5EF4-FFF2-40B4-BE49-F238E27FC236}">
                <a16:creationId xmlns:a16="http://schemas.microsoft.com/office/drawing/2014/main" id="{A2785E91-721C-4055-B599-355CF0A73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2192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87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Діаграма відповідей у Формах. Назва запитання:  Чи відповідають, на Вашу думку, форми і методи навчання та викладання, які використовуються у межах окремих освітніх компонентів вимогам забезпечення якості освіти?  &#10;. Кількість відповідей: 14 відповідей.">
            <a:extLst>
              <a:ext uri="{FF2B5EF4-FFF2-40B4-BE49-F238E27FC236}">
                <a16:creationId xmlns:a16="http://schemas.microsoft.com/office/drawing/2014/main" id="{4ED2FDEE-83B0-408C-85C4-99E08ADE1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2192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405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Діаграма відповідей у Формах. Назва запитання: Чи вважаєте Ви достатнім матеріально-технічне забезпечення для реалізації освітньої програми на Вашій кафедрі? &#10;. Кількість відповідей: 14 відповідей.">
            <a:extLst>
              <a:ext uri="{FF2B5EF4-FFF2-40B4-BE49-F238E27FC236}">
                <a16:creationId xmlns:a16="http://schemas.microsoft.com/office/drawing/2014/main" id="{DACA07A2-96F5-4E5D-98E1-B19F8CCF0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2192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773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Діаграма відповідей у Формах. Назва запитання: Чи задовольняє Вас рівень підготовки здобувачів вищої освіти, які навчаються?. Кількість відповідей: 14 відповідей.">
            <a:extLst>
              <a:ext uri="{FF2B5EF4-FFF2-40B4-BE49-F238E27FC236}">
                <a16:creationId xmlns:a16="http://schemas.microsoft.com/office/drawing/2014/main" id="{73D434EF-3B61-4953-93D0-4B1E81A2C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167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Діаграма відповідей у Формах. Назва запитання: Чи вважаєте Ви достатньо ефективним контроль знань здобувачів вищої/післядипломної освіти за результатами викладання дисциплін за  освітньою програмою на кафедрі?&#10;. Кількість відповідей: 14 відповідей.">
            <a:extLst>
              <a:ext uri="{FF2B5EF4-FFF2-40B4-BE49-F238E27FC236}">
                <a16:creationId xmlns:a16="http://schemas.microsoft.com/office/drawing/2014/main" id="{4E914A60-78FE-4425-B369-333CF8421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2192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403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іаграма відповідей у Формах. Назва запитання: Які Ваші дії у випадку, коли здобувач порушив правила академічної доброчесності?. Кількість відповідей: 14 відповідей.">
            <a:extLst>
              <a:ext uri="{FF2B5EF4-FFF2-40B4-BE49-F238E27FC236}">
                <a16:creationId xmlns:a16="http://schemas.microsoft.com/office/drawing/2014/main" id="{F7E684B1-2A95-4CD5-9972-C01990944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435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іаграма відповідей у Формах. Назва запитання: Ваша посада:&#10;. Кількість відповідей: 14 відповідей.">
            <a:extLst>
              <a:ext uri="{FF2B5EF4-FFF2-40B4-BE49-F238E27FC236}">
                <a16:creationId xmlns:a16="http://schemas.microsoft.com/office/drawing/2014/main" id="{9871CDEC-98A8-40BA-A4C3-A5EB9725D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937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E07661-80FD-4B73-BFD3-375416D0D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569" y="1120656"/>
            <a:ext cx="7048862" cy="461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90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іаграма відповідей у Формах. Назва запитання: Чи проходили Ви підвищення кваліфікації впродовж останнього календарного року?&#10;. Кількість відповідей: 14 відповідей.">
            <a:extLst>
              <a:ext uri="{FF2B5EF4-FFF2-40B4-BE49-F238E27FC236}">
                <a16:creationId xmlns:a16="http://schemas.microsoft.com/office/drawing/2014/main" id="{0099415E-0724-4F31-B3CF-CEF1AE2EF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229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іаграма відповідей у Формах. Назва запитання: Чи вважаєте Ви достатнім виконання лише нормативних вимог для підтримки Вашого кваліфікаційного рівня ?&#10;. Кількість відповідей: 14 відповідей.">
            <a:extLst>
              <a:ext uri="{FF2B5EF4-FFF2-40B4-BE49-F238E27FC236}">
                <a16:creationId xmlns:a16="http://schemas.microsoft.com/office/drawing/2014/main" id="{E4D6092C-DCE7-4F7B-B5FA-C55F4F489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2192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892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іаграма відповідей у Формах. Назва запитання: Де Ви, як правило, проходите підвищення кваліфікації ?&#10;. Кількість відповідей: 14 відповідей.">
            <a:extLst>
              <a:ext uri="{FF2B5EF4-FFF2-40B4-BE49-F238E27FC236}">
                <a16:creationId xmlns:a16="http://schemas.microsoft.com/office/drawing/2014/main" id="{4A26D051-A9FB-4CCD-97DA-1A36638C7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39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Діаграма відповідей у Формах. Назва запитання: Чи задоволені Ви стимулюванням розвитку викладацької майстерності в університеті? (пропонованими заходами, які спрямовані на підвищення кваліфікації)?. Кількість відповідей: 14 відповідей.">
            <a:extLst>
              <a:ext uri="{FF2B5EF4-FFF2-40B4-BE49-F238E27FC236}">
                <a16:creationId xmlns:a16="http://schemas.microsoft.com/office/drawing/2014/main" id="{C6C72448-223F-4E17-BA09-567F335BD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2192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228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Діаграма відповідей у Формах. Назва запитання: Чи задоволені Ви сприянням професійного розвитку науково-педагогічних працівників в університеті?. Кількість відповідей: 14 відповідей.">
            <a:extLst>
              <a:ext uri="{FF2B5EF4-FFF2-40B4-BE49-F238E27FC236}">
                <a16:creationId xmlns:a16="http://schemas.microsoft.com/office/drawing/2014/main" id="{C0020B03-6794-4C1C-A08D-94A5DB4C7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2192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629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Діаграма відповідей у Формах. Назва запитання: Чи вважаєте Ви достатнім обсяг і зміст отриманих знань під час підвищення кваліфікації для викладання навчальних дисциплін освітніх програм на Вашій кафедрі?&#10;. Кількість відповідей: 14 відповідей.">
            <a:extLst>
              <a:ext uri="{FF2B5EF4-FFF2-40B4-BE49-F238E27FC236}">
                <a16:creationId xmlns:a16="http://schemas.microsoft.com/office/drawing/2014/main" id="{2ED1514C-C326-4323-9426-7E4F32CB8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2192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58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Діаграма відповідей у Формах. Назва запитання: На яких умовах Ви проходили останнє підвищення кваліфікації?&#10;. Кількість відповідей: 14 відповідей.">
            <a:extLst>
              <a:ext uri="{FF2B5EF4-FFF2-40B4-BE49-F238E27FC236}">
                <a16:creationId xmlns:a16="http://schemas.microsoft.com/office/drawing/2014/main" id="{7AA7F74D-0FBE-4263-AAA3-96046C9B4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7651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</Words>
  <Application>Microsoft Office PowerPoint</Application>
  <PresentationFormat>Широкий екран</PresentationFormat>
  <Paragraphs>1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Тема Office</vt:lpstr>
      <vt:lpstr>Результати анкетування науково-педагогічних працівиків Буковинського державного медичного університету щодо оцінювання якості ОНП «Стоматологія»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Результати анкетування науково-педагогічних працівиків Буковинського державного медичного університету щодо оцінювання якості ОНП «Стоматологія»</dc:title>
  <dc:creator>User</dc:creator>
  <cp:lastModifiedBy>User</cp:lastModifiedBy>
  <cp:revision>2</cp:revision>
  <dcterms:created xsi:type="dcterms:W3CDTF">2025-12-17T16:05:44Z</dcterms:created>
  <dcterms:modified xsi:type="dcterms:W3CDTF">2026-02-10T14:30:00Z</dcterms:modified>
</cp:coreProperties>
</file>